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37.xml" ContentType="application/vnd.openxmlformats-officedocument.presentationml.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Layouts/slideLayout17.xml" ContentType="application/vnd.openxmlformats-officedocument.presentationml.slideLayout+xml"/>
  <Override PartName="/ppt/slides/slide25.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21.xml" ContentType="application/vnd.openxmlformats-officedocument.presentationml.slide+xml"/>
  <Override PartName="/ppt/notesSlides/notesSlide29.xml" ContentType="application/vnd.openxmlformats-officedocument.presentationml.notesSlide+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s/slide35.xml" ContentType="application/vnd.openxmlformats-officedocument.presentationml.slide+xml"/>
  <Override PartName="/ppt/slideLayouts/slideLayout14.xml" ContentType="application/vnd.openxmlformats-officedocument.presentationml.slideLayout+xml"/>
  <Override PartName="/ppt/slides/slide1.xml" ContentType="application/vnd.openxmlformats-officedocument.presentationml.slide+xml"/>
  <Override PartName="/ppt/notesSlides/notesSlide14.xml" ContentType="application/vnd.openxmlformats-officedocument.presentationml.notesSlide+xml"/>
  <Override PartName="/ppt/slides/slide26.xml" ContentType="application/vnd.openxmlformats-officedocument.presentationml.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Layouts/slideLayout15.xml" ContentType="application/vnd.openxmlformats-officedocument.presentationml.slideLayout+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slideLayouts/slideLayout16.xml" ContentType="application/vnd.openxmlformats-officedocument.presentationml.slideLayout+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howSpecialPlsOnTitleSld="0" strictFirstAndLastChars="0">
  <p:sldMasterIdLst>
    <p:sldMasterId id="2147483648" r:id="rId1"/>
  </p:sldMasterIdLst>
  <p:notesMasterIdLst>
    <p:notesMasterId r:id="rId4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2192000" cy="6858000"/>
  <p:notesSz cx="12192000" cy="68580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C242BB2E-EAE4-4407-965F-A5E65CEAB5B6}">
  <a:tblStyle styleId="{C242BB2E-EAE4-4407-965F-A5E65CEAB5B6}" styleName="Table_0">
    <a:wholeTbl>
      <a:tcTxStyle>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rgbClr val="EEF6E8"/>
          </a:solidFill>
        </a:fill>
      </a:tcStyle>
    </a:wholeTbl>
    <a:band1H>
      <a:tcStyle>
        <a:tcBdr/>
        <a:fill>
          <a:solidFill>
            <a:srgbClr val="DBEECF"/>
          </a:solidFill>
        </a:fill>
      </a:tcStyle>
    </a:band1H>
    <a:band2H>
      <a:tcStyle>
        <a:tcBdr/>
      </a:tcStyle>
    </a:band2H>
    <a:band1V>
      <a:tcStyle>
        <a:tcBdr/>
        <a:fill>
          <a:solidFill>
            <a:srgbClr val="DBEECF"/>
          </a:solidFill>
        </a:fill>
      </a:tcStyle>
    </a:band1V>
    <a:band2V>
      <a:tcStyle>
        <a:tcBdr/>
        <a:fill>
          <a:solidFill>
            <a:srgbClr val="DBEECF"/>
          </a:solidFill>
        </a:fill>
      </a:tcStyle>
    </a:band2V>
    <a:lastCol>
      <a:tcTxStyle i="off" b="on">
        <a:schemeClr val="lt1"/>
      </a:tcTxStyle>
      <a:tcStyle>
        <a:tcBdr/>
        <a:fill>
          <a:solidFill>
            <a:schemeClr val="accent1"/>
          </a:solidFill>
        </a:fill>
      </a:tcStyle>
    </a:lastCol>
    <a:firstCol>
      <a:tcTxStyle i="off" b="on">
        <a:schemeClr val="lt1"/>
      </a:tcTxStyle>
      <a:tcStyle>
        <a:tcBdr/>
        <a:fill>
          <a:solidFill>
            <a:schemeClr val="accent1"/>
          </a:solidFill>
        </a:fill>
      </a:tcStyle>
    </a:firstCol>
    <a:lastRow>
      <a:tcTxStyle i="off" b="on">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i="off" b="on">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C8F9F760-227C-4DAF-BBF5-05ED125228A4}" styleName="Table_1">
    <a:wholeTbl>
      <a:tcTxStyle>
        <a:srgbClr val="000000"/>
      </a:tcTxStyle>
      <a:tcStyle>
        <a:tcBdr>
          <a:left>
            <a:ln w="12700">
              <a:noFill/>
            </a:ln>
          </a:left>
          <a:right>
            <a:ln w="12700">
              <a:noFill/>
            </a:ln>
          </a:right>
          <a:top>
            <a:ln w="12700">
              <a:noFill/>
            </a:ln>
          </a:top>
          <a:bottom>
            <a:ln w="12700">
              <a:noFill/>
            </a:ln>
          </a:bottom>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6" d="100"/>
          <a:sy n="106" d="100"/>
        </p:scale>
        <p:origin x="294" y="102"/>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notesMaster" Target="notesMasters/notesMaster1.xml"/><Relationship Id="rId42" Type="http://schemas.openxmlformats.org/officeDocument/2006/relationships/presProps" Target="presProps.xml" /><Relationship Id="rId43" Type="http://schemas.openxmlformats.org/officeDocument/2006/relationships/tableStyles" Target="tableStyles.xml" /><Relationship Id="rId44"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Pr shadeToTitle="0">
        <a:solidFill>
          <a:schemeClr val="lt1"/>
        </a:solidFill>
      </p:bgPr>
    </p:bg>
    <p:spTree>
      <p:nvGrpSpPr>
        <p:cNvPr id="1" name=""/>
        <p:cNvGrpSpPr/>
        <p:nvPr/>
      </p:nvGrpSpPr>
      <p:grpSpPr bwMode="auto">
        <a:xfrm>
          <a:off x="0" y="0"/>
          <a:ext cx="0" cy="0"/>
          <a:chOff x="0" y="0"/>
          <a:chExt cx="0" cy="0"/>
        </a:xfrm>
      </p:grpSpPr>
      <p:sp>
        <p:nvSpPr>
          <p:cNvPr id="3" name="Google Shape;3;n"/>
          <p:cNvSpPr>
            <a:spLocks noChangeAspect="1" noGrp="1" noRot="1"/>
          </p:cNvSpPr>
          <p:nvPr>
            <p:ph type="sldImg" idx="2"/>
          </p:nvPr>
        </p:nvSpPr>
        <p:spPr bwMode="auto">
          <a:xfrm>
            <a:off x="2032400" y="514350"/>
            <a:ext cx="8128400"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defRPr>
            </a:lvl1pPr>
            <a:lvl2pPr marL="914400" marR="0" lvl="1" indent="-298450" algn="l">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defRPr>
            </a:lvl2pPr>
            <a:lvl3pPr marL="1371600" marR="0" lvl="2" indent="-298450" algn="l">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defRPr>
            </a:lvl3pPr>
            <a:lvl4pPr marL="1828800" marR="0" lvl="3" indent="-298450" algn="l">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defRPr>
            </a:lvl4pPr>
            <a:lvl5pPr marL="2286000" marR="0" lvl="4" indent="-298450" algn="l">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defRPr>
            </a:lvl5pPr>
            <a:lvl6pPr marL="2743200" marR="0" lvl="5" indent="-298450" algn="l">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defRPr>
            </a:lvl6pPr>
            <a:lvl7pPr marL="3200400" marR="0" lvl="6" indent="-298450" algn="l">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defRPr>
            </a:lvl7pPr>
            <a:lvl8pPr marL="3657600" marR="0" lvl="7" indent="-298450" algn="l">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defRPr>
            </a:lvl8pPr>
            <a:lvl9pPr marL="4114800" marR="0" lvl="8" indent="-298450" algn="l">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defRPr>
            </a:lvl9pPr>
          </a:lstStyle>
          <a:p>
            <a:pPr>
              <a:defRPr/>
            </a:pPr>
            <a:endParaRPr/>
          </a:p>
        </p:txBody>
      </p:sp>
    </p:spTree>
  </p:cSld>
  <p:clrMap bg1="lt1" tx1="dk1" bg2="dk2" tx2="lt2" accent1="accent1" accent2="accent2" accent3="accent3" accent4="accent4" accent5="accent5" accent6="accent6" hlink="hlink" folHlink="folHlink"/>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 Id="rId3" Type="http://schemas.openxmlformats.org/officeDocument/2006/relationships/hyperlink" Target="https://unsplash.com/@herfrenchness?utm_source=unsplash&amp;utm_medium=referral&amp;utm_content=creditCopyText" TargetMode="External"/><Relationship Id="rId4" Type="http://schemas.openxmlformats.org/officeDocument/2006/relationships/hyperlink" Target="https://unsplash.com/it/foto/-tikpxRBcsA?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0" name="Google Shape;80;p1: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81" name="Google Shape;81;p1: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84" name="Google Shape;184;g2b48297e7ae_0_497: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185" name="Google Shape;185;g2b48297e7ae_0_497: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90" name="Google Shape;190;p23: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191" name="Google Shape;191;p23: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11" name="Google Shape;211;g2b48297e7ae_0_129:notes"/>
          <p:cNvSpPr>
            <a:spLocks noChangeAspect="1" noGrp="1" noRot="1"/>
          </p:cNvSpPr>
          <p:nvPr>
            <p:ph type="sldImg" idx="2"/>
          </p:nvPr>
        </p:nvSpPr>
        <p:spPr bwMode="auto">
          <a:xfrm>
            <a:off x="4038600" y="857250"/>
            <a:ext cx="4114800" cy="2314575"/>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g2b48297e7ae_0_129:notes"/>
          <p:cNvSpPr txBox="1">
            <a:spLocks noGrp="1"/>
          </p:cNvSpPr>
          <p:nvPr>
            <p:ph type="body" idx="1"/>
          </p:nvPr>
        </p:nvSpPr>
        <p:spPr bwMode="auto">
          <a:xfrm>
            <a:off x="1219200" y="3300413"/>
            <a:ext cx="9753600" cy="27006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213" name="Google Shape;213;g2b48297e7ae_0_129:notes"/>
          <p:cNvSpPr txBox="1">
            <a:spLocks noGrp="1"/>
          </p:cNvSpPr>
          <p:nvPr>
            <p:ph type="sldNum" idx="12"/>
          </p:nvPr>
        </p:nvSpPr>
        <p:spPr bwMode="auto">
          <a:xfrm>
            <a:off x="6905979" y="6513909"/>
            <a:ext cx="5283300" cy="344100"/>
          </a:xfrm>
          <a:prstGeom prst="rect">
            <a:avLst/>
          </a:prstGeom>
          <a:noFill/>
          <a:ln>
            <a:noFill/>
          </a:ln>
        </p:spPr>
        <p:txBody>
          <a:bodyPr spcFirstLastPara="1" wrap="square" lIns="91425" tIns="45700" rIns="91425" bIns="45700" anchor="b" anchorCtr="0">
            <a:noAutofit/>
          </a:bodyPr>
          <a:lstStyle/>
          <a:p>
            <a:pPr marL="0" marR="0" lvl="0" indent="0" algn="r">
              <a:lnSpc>
                <a:spcPct val="100000"/>
              </a:lnSpc>
              <a:spcBef>
                <a:spcPts val="0"/>
              </a:spcBef>
              <a:spcAft>
                <a:spcPts val="0"/>
              </a:spcAft>
              <a:buClr>
                <a:srgbClr val="000000"/>
              </a:buClr>
              <a:buSzPts val="1400"/>
              <a:buFont typeface="Arial"/>
              <a:buNone/>
              <a:defRPr/>
            </a:pPr>
            <a:fld id="{00000000-1234-1234-1234-123412341234}" type="slidenum">
              <a:rPr lang="it-IT" sz="1400" b="0" i="0" u="none" strike="noStrike" cap="none">
                <a:solidFill>
                  <a:srgbClr val="000000"/>
                </a:solidFill>
                <a:latin typeface="Arial"/>
                <a:ea typeface="Arial"/>
                <a:cs typeface="Arial"/>
              </a:rPr>
              <a:t>12</a:t>
            </a:fld>
            <a:endParaRPr sz="1400" b="0" i="0" u="none" strike="noStrike" cap="none">
              <a:solidFill>
                <a:srgbClr val="000000"/>
              </a:solidFill>
              <a:latin typeface="Arial"/>
              <a:ea typeface="Arial"/>
              <a:cs typeface="Arial"/>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21" name="Google Shape;221;p48: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22" name="Google Shape;222;p48: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30" name="Google Shape;230;p50: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31" name="Google Shape;231;p50: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37" name="Google Shape;237;g2b48297e7ae_0_421: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38" name="Google Shape;238;g2b48297e7ae_0_421: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44" name="Google Shape;244;g2b48297e7ae_0_427: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45" name="Google Shape;245;g2b48297e7ae_0_427: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51" name="Google Shape;251;g2e7e2f548fa_0_32: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52" name="Google Shape;252;g2e7e2f548fa_0_32: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56" name="Google Shape;256;g2e7e2f548fa_0_2: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57" name="Google Shape;257;g2e7e2f548fa_0_2: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64" name="Google Shape;264;g2e7e2f548fa_0_13: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65" name="Google Shape;265;g2e7e2f548fa_0_13: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6" name="Google Shape;86;p10: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87" name="Google Shape;87;p10: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72" name="Google Shape;272;g2e7e2f548fa_0_40: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73" name="Google Shape;273;g2e7e2f548fa_0_40: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80" name="Google Shape;280;g2e7e2f548fa_0_8: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81" name="Google Shape;281;g2e7e2f548fa_0_8: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87" name="Google Shape;287;g2e7e2f548fa_0_36: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288" name="Google Shape;288;g2e7e2f548fa_0_36: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92" name="Google Shape;292;p98: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04800" algn="l">
              <a:lnSpc>
                <a:spcPct val="114999"/>
              </a:lnSpc>
              <a:spcBef>
                <a:spcPts val="1500"/>
              </a:spcBef>
              <a:spcAft>
                <a:spcPts val="0"/>
              </a:spcAft>
              <a:buClr>
                <a:srgbClr val="515070"/>
              </a:buClr>
              <a:buSzPts val="1200"/>
              <a:buFont typeface="Raleway"/>
              <a:buAutoNum type="arabicPeriod"/>
              <a:defRPr/>
            </a:pPr>
            <a:r>
              <a:rPr lang="it-IT" sz="2400">
                <a:solidFill>
                  <a:schemeClr val="dk1"/>
                </a:solidFill>
                <a:latin typeface="Calibri"/>
                <a:ea typeface="Calibri"/>
                <a:cs typeface="Calibri"/>
              </a:rPr>
              <a:t>Support Life-Long Learning: Encourage data professionals in Open Science to acquire skills relevant to Open and FAIR data practices and research data management, fostering continuous professional growth.</a:t>
            </a:r>
            <a:endParaRPr sz="2400">
              <a:solidFill>
                <a:schemeClr val="dk1"/>
              </a:solidFill>
              <a:latin typeface="Calibri"/>
              <a:ea typeface="Calibri"/>
              <a:cs typeface="Calibri"/>
            </a:endParaRPr>
          </a:p>
          <a:p>
            <a:pPr marL="457200" lvl="0" indent="-304800" algn="l">
              <a:lnSpc>
                <a:spcPct val="114999"/>
              </a:lnSpc>
              <a:spcBef>
                <a:spcPts val="0"/>
              </a:spcBef>
              <a:spcAft>
                <a:spcPts val="0"/>
              </a:spcAft>
              <a:buClr>
                <a:srgbClr val="515070"/>
              </a:buClr>
              <a:buSzPts val="1200"/>
              <a:buFont typeface="Raleway"/>
              <a:buAutoNum type="arabicPeriod"/>
              <a:defRPr/>
            </a:pPr>
            <a:r>
              <a:rPr lang="it-IT" sz="2400">
                <a:solidFill>
                  <a:schemeClr val="dk1"/>
                </a:solidFill>
                <a:latin typeface="Calibri"/>
                <a:ea typeface="Calibri"/>
                <a:cs typeface="Calibri"/>
              </a:rPr>
              <a:t>Institutional Capacity Building: Empower Fellows to build or consolidate Open and FAIR data practices within their home institutions, driving positive organisational change.</a:t>
            </a:r>
            <a:endParaRPr sz="2400">
              <a:solidFill>
                <a:schemeClr val="dk1"/>
              </a:solidFill>
              <a:latin typeface="Calibri"/>
              <a:ea typeface="Calibri"/>
              <a:cs typeface="Calibri"/>
            </a:endParaRPr>
          </a:p>
          <a:p>
            <a:pPr marL="457200" lvl="0" indent="-304800" algn="l">
              <a:lnSpc>
                <a:spcPct val="114999"/>
              </a:lnSpc>
              <a:spcBef>
                <a:spcPts val="0"/>
              </a:spcBef>
              <a:spcAft>
                <a:spcPts val="0"/>
              </a:spcAft>
              <a:buClr>
                <a:srgbClr val="515070"/>
              </a:buClr>
              <a:buSzPts val="1200"/>
              <a:buFont typeface="Raleway"/>
              <a:buAutoNum type="arabicPeriod"/>
              <a:defRPr/>
            </a:pPr>
            <a:r>
              <a:rPr lang="it-IT" sz="2400">
                <a:solidFill>
                  <a:schemeClr val="dk1"/>
                </a:solidFill>
                <a:latin typeface="Calibri"/>
                <a:ea typeface="Calibri"/>
                <a:cs typeface="Calibri"/>
              </a:rPr>
              <a:t>Knowledge Exchange: Enable Fellows to explore, establish, and share services, tools, and infrastructures related to Open and FAIR data.</a:t>
            </a:r>
            <a:endParaRPr sz="2400">
              <a:solidFill>
                <a:schemeClr val="dk1"/>
              </a:solidFill>
              <a:latin typeface="Calibri"/>
              <a:ea typeface="Calibri"/>
              <a:cs typeface="Calibri"/>
            </a:endParaRPr>
          </a:p>
          <a:p>
            <a:pPr marL="457200" lvl="0" indent="-304800" algn="l">
              <a:lnSpc>
                <a:spcPct val="114999"/>
              </a:lnSpc>
              <a:spcBef>
                <a:spcPts val="0"/>
              </a:spcBef>
              <a:spcAft>
                <a:spcPts val="0"/>
              </a:spcAft>
              <a:buClr>
                <a:srgbClr val="515070"/>
              </a:buClr>
              <a:buSzPts val="1200"/>
              <a:buFont typeface="Raleway"/>
              <a:buAutoNum type="arabicPeriod"/>
              <a:defRPr/>
            </a:pPr>
            <a:r>
              <a:rPr lang="it-IT" sz="2400">
                <a:solidFill>
                  <a:schemeClr val="dk1"/>
                </a:solidFill>
                <a:latin typeface="Calibri"/>
                <a:ea typeface="Calibri"/>
                <a:cs typeface="Calibri"/>
              </a:rPr>
              <a:t>Strengthen Collaboration: Facilitate collaboration among institutions by encouraging participation in relevant professional networks, creating a vibrant community of data professionals.</a:t>
            </a:r>
            <a:endParaRPr/>
          </a:p>
        </p:txBody>
      </p:sp>
      <p:sp>
        <p:nvSpPr>
          <p:cNvPr id="293" name="Google Shape;293;p98: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03" name="Google Shape;303;g2ee5ebd5be6_0_0: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2ee5ebd5be6_0_0:notes"/>
          <p:cNvSpPr txBox="1">
            <a:spLocks noGrp="1"/>
          </p:cNvSpPr>
          <p:nvPr>
            <p:ph type="body" idx="1"/>
          </p:nvPr>
        </p:nvSpPr>
        <p:spPr bwMode="auto">
          <a:xfrm>
            <a:off x="685800" y="4400550"/>
            <a:ext cx="5486400" cy="3600600"/>
          </a:xfrm>
          <a:prstGeom prst="rect">
            <a:avLst/>
          </a:prstGeom>
          <a:noFill/>
          <a:ln>
            <a:noFill/>
          </a:ln>
        </p:spPr>
        <p:txBody>
          <a:bodyPr spcFirstLastPara="1" wrap="square" lIns="91400" tIns="45675" rIns="91400" bIns="45675" anchor="t" anchorCtr="0">
            <a:noAutofit/>
          </a:bodyPr>
          <a:lstStyle/>
          <a:p>
            <a:pPr marL="0" lvl="0" indent="0" algn="l">
              <a:lnSpc>
                <a:spcPct val="100000"/>
              </a:lnSpc>
              <a:spcBef>
                <a:spcPts val="0"/>
              </a:spcBef>
              <a:spcAft>
                <a:spcPts val="0"/>
              </a:spcAft>
              <a:buSzPts val="1100"/>
              <a:buNone/>
              <a:defRPr/>
            </a:pPr>
            <a:r>
              <a:rPr lang="it-IT"/>
              <a:t>The Skills4EOSC CC is dedicated to developing and sharing expertise in Open Science, FAIR, EOSC related fields. </a:t>
            </a:r>
            <a:endParaRPr/>
          </a:p>
          <a:p>
            <a:pPr marL="0" lvl="0" indent="0" algn="l">
              <a:lnSpc>
                <a:spcPct val="100000"/>
              </a:lnSpc>
              <a:spcBef>
                <a:spcPts val="0"/>
              </a:spcBef>
              <a:spcAft>
                <a:spcPts val="0"/>
              </a:spcAft>
              <a:buSzPts val="1100"/>
              <a:buNone/>
              <a:defRPr/>
            </a:pPr>
            <a:r>
              <a:rPr lang="it-IT"/>
              <a:t>It serves as a hub of knowledge and resources for the Country/Region/Domain, and its main goal is to improve the overall competency in the area covered by Skills4EOSC.</a:t>
            </a:r>
            <a:endParaRPr/>
          </a:p>
          <a:p>
            <a:pPr marL="0" lvl="0" indent="0" algn="l">
              <a:lnSpc>
                <a:spcPct val="100000"/>
              </a:lnSpc>
              <a:spcBef>
                <a:spcPts val="0"/>
              </a:spcBef>
              <a:spcAft>
                <a:spcPts val="0"/>
              </a:spcAft>
              <a:buSzPts val="1100"/>
              <a:buNone/>
              <a:defRPr/>
            </a:pPr>
            <a:r>
              <a:rPr lang="it-IT"/>
              <a:t>The Skills4EOSC CC includes a team of experts who possess in-depth knowledge and experience in the field of OS, FAIR and EOSC. They are responsible for providing training and education, and advising the members of their community on best practices and strategies.</a:t>
            </a:r>
            <a:endParaRPr/>
          </a:p>
          <a:p>
            <a:pPr marL="0" lvl="0" indent="0" algn="l">
              <a:lnSpc>
                <a:spcPct val="100000"/>
              </a:lnSpc>
              <a:spcBef>
                <a:spcPts val="0"/>
              </a:spcBef>
              <a:spcAft>
                <a:spcPts val="0"/>
              </a:spcAft>
              <a:buSzPts val="1100"/>
              <a:buNone/>
              <a:defRPr/>
            </a:pPr>
            <a:r>
              <a:rPr lang="it-IT"/>
              <a:t>The CC may also develop and maintain a repository of information, tools, and resources related to the area of expertise. This can include publications, white papers, case studies, and other materials that can be accessed by employees within the organization.</a:t>
            </a:r>
            <a:endParaRPr/>
          </a:p>
          <a:p>
            <a:pPr marL="0" lvl="0" indent="0" algn="l">
              <a:lnSpc>
                <a:spcPct val="100000"/>
              </a:lnSpc>
              <a:spcBef>
                <a:spcPts val="0"/>
              </a:spcBef>
              <a:spcAft>
                <a:spcPts val="0"/>
              </a:spcAft>
              <a:buSzPts val="1100"/>
              <a:buNone/>
              <a:defRPr/>
            </a:pPr>
            <a:r>
              <a:rPr lang="it-IT"/>
              <a:t>Overall, a competence centre plays a critical role in fostering a culture of continuous learning and improvement within the context it operates in. By providing access to specialized knowledge and expertise, it can help the community stay ahead of the curve in its chosen field and drive innovation and growth.</a:t>
            </a:r>
            <a:endParaRPr/>
          </a:p>
          <a:p>
            <a:pPr marL="0" lvl="0" indent="0" algn="l">
              <a:lnSpc>
                <a:spcPct val="100000"/>
              </a:lnSpc>
              <a:spcBef>
                <a:spcPts val="0"/>
              </a:spcBef>
              <a:spcAft>
                <a:spcPts val="0"/>
              </a:spcAft>
              <a:buSzPts val="1100"/>
              <a:buNone/>
              <a:defRPr/>
            </a:pPr>
            <a:endParaRPr/>
          </a:p>
        </p:txBody>
      </p:sp>
      <p:sp>
        <p:nvSpPr>
          <p:cNvPr id="305" name="Google Shape;305;g2ee5ebd5be6_0_0:notes"/>
          <p:cNvSpPr txBox="1">
            <a:spLocks noGrp="1"/>
          </p:cNvSpPr>
          <p:nvPr>
            <p:ph type="sldNum" idx="12"/>
          </p:nvPr>
        </p:nvSpPr>
        <p:spPr bwMode="auto">
          <a:xfrm>
            <a:off x="3884612" y="8685212"/>
            <a:ext cx="2971800" cy="458700"/>
          </a:xfrm>
          <a:prstGeom prst="rect">
            <a:avLst/>
          </a:prstGeom>
          <a:noFill/>
          <a:ln>
            <a:noFill/>
          </a:ln>
        </p:spPr>
        <p:txBody>
          <a:bodyPr spcFirstLastPara="1" wrap="square" lIns="91400" tIns="45675" rIns="91400" bIns="45675" anchor="b" anchorCtr="0">
            <a:noAutofit/>
          </a:bodyPr>
          <a:lstStyle/>
          <a:p>
            <a:pPr marL="0" marR="0" lvl="0" indent="0" algn="r">
              <a:lnSpc>
                <a:spcPct val="100000"/>
              </a:lnSpc>
              <a:spcBef>
                <a:spcPts val="0"/>
              </a:spcBef>
              <a:spcAft>
                <a:spcPts val="0"/>
              </a:spcAft>
              <a:buClr>
                <a:srgbClr val="000000"/>
              </a:buClr>
              <a:buSzPts val="1400"/>
              <a:buFont typeface="Arial"/>
              <a:buNone/>
              <a:defRPr/>
            </a:pPr>
            <a:fld id="{00000000-1234-1234-1234-123412341234}" type="slidenum">
              <a:rPr lang="it-IT" sz="1400" b="0" i="0" u="none" strike="noStrike" cap="none">
                <a:solidFill>
                  <a:srgbClr val="000000"/>
                </a:solidFill>
                <a:latin typeface="Arial"/>
                <a:ea typeface="Arial"/>
                <a:cs typeface="Arial"/>
              </a:rPr>
              <a:t>24</a:t>
            </a:fld>
            <a:endParaRPr sz="1400" b="0" i="0" u="none" strike="noStrike" cap="none">
              <a:solidFill>
                <a:srgbClr val="000000"/>
              </a:solidFill>
              <a:latin typeface="Arial"/>
              <a:ea typeface="Arial"/>
              <a:cs typeface="Arial"/>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12" name="Google Shape;312;g2ee5ebd5be6_0_8: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313" name="Google Shape;313;g2ee5ebd5be6_0_8: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21" name="Google Shape;321;g2ee5ebd5be6_0_16: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ee5ebd5be6_0_16:notes"/>
          <p:cNvSpPr txBox="1">
            <a:spLocks noGrp="1"/>
          </p:cNvSpPr>
          <p:nvPr>
            <p:ph type="body" idx="1"/>
          </p:nvPr>
        </p:nvSpPr>
        <p:spPr bwMode="auto">
          <a:xfrm>
            <a:off x="685800" y="4400550"/>
            <a:ext cx="5486400" cy="3600600"/>
          </a:xfrm>
          <a:prstGeom prst="rect">
            <a:avLst/>
          </a:prstGeom>
          <a:noFill/>
          <a:ln>
            <a:noFill/>
          </a:ln>
        </p:spPr>
        <p:txBody>
          <a:bodyPr spcFirstLastPara="1" wrap="square" lIns="91400" tIns="45675" rIns="91400" bIns="45675" anchor="t" anchorCtr="0">
            <a:noAutofit/>
          </a:bodyPr>
          <a:lstStyle/>
          <a:p>
            <a:pPr marL="0" lvl="0" indent="0" algn="l">
              <a:lnSpc>
                <a:spcPct val="100000"/>
              </a:lnSpc>
              <a:spcBef>
                <a:spcPts val="0"/>
              </a:spcBef>
              <a:spcAft>
                <a:spcPts val="0"/>
              </a:spcAft>
              <a:buClr>
                <a:schemeClr val="dk1"/>
              </a:buClr>
              <a:buSzPts val="1200"/>
              <a:buFont typeface="Calibri"/>
              <a:buNone/>
              <a:defRPr/>
            </a:pPr>
            <a:r>
              <a:rPr lang="it-IT" sz="1200"/>
              <a:t>The </a:t>
            </a:r>
            <a:r>
              <a:rPr lang="it-IT" sz="1200" b="1"/>
              <a:t>structure, operational mode and organization</a:t>
            </a:r>
            <a:r>
              <a:rPr lang="it-IT" sz="1200"/>
              <a:t> of Skills4EOSC Competence Centres may vary very widely, depending on the Country, Region or Domain they operate in. </a:t>
            </a:r>
            <a:endParaRPr/>
          </a:p>
          <a:p>
            <a:pPr marL="0" lvl="0" indent="0" algn="l">
              <a:lnSpc>
                <a:spcPct val="100000"/>
              </a:lnSpc>
              <a:spcBef>
                <a:spcPts val="0"/>
              </a:spcBef>
              <a:spcAft>
                <a:spcPts val="0"/>
              </a:spcAft>
              <a:buClr>
                <a:schemeClr val="dk1"/>
              </a:buClr>
              <a:buSzPts val="1200"/>
              <a:buFont typeface="Calibri"/>
              <a:buNone/>
              <a:defRPr/>
            </a:pPr>
            <a:r>
              <a:rPr lang="it-IT" sz="1200"/>
              <a:t>They constitute the nodes of the broader Skills4EOSC Coordination Network that ensures </a:t>
            </a:r>
            <a:r>
              <a:rPr lang="it-IT" sz="1200" b="1"/>
              <a:t>harmonisation and alignment </a:t>
            </a:r>
            <a:r>
              <a:rPr lang="it-IT" sz="1200"/>
              <a:t>at European level.</a:t>
            </a:r>
            <a:endParaRPr/>
          </a:p>
          <a:p>
            <a:pPr marL="0" lvl="0" indent="0" algn="l">
              <a:lnSpc>
                <a:spcPct val="100000"/>
              </a:lnSpc>
              <a:spcBef>
                <a:spcPts val="0"/>
              </a:spcBef>
              <a:spcAft>
                <a:spcPts val="0"/>
              </a:spcAft>
              <a:buSzPts val="1100"/>
              <a:buNone/>
              <a:defRPr/>
            </a:pPr>
            <a:endParaRPr/>
          </a:p>
        </p:txBody>
      </p:sp>
      <p:sp>
        <p:nvSpPr>
          <p:cNvPr id="323" name="Google Shape;323;g2ee5ebd5be6_0_16:notes"/>
          <p:cNvSpPr txBox="1">
            <a:spLocks noGrp="1"/>
          </p:cNvSpPr>
          <p:nvPr>
            <p:ph type="sldNum" idx="12"/>
          </p:nvPr>
        </p:nvSpPr>
        <p:spPr bwMode="auto">
          <a:xfrm>
            <a:off x="3884612" y="8685212"/>
            <a:ext cx="2971800" cy="458700"/>
          </a:xfrm>
          <a:prstGeom prst="rect">
            <a:avLst/>
          </a:prstGeom>
          <a:noFill/>
          <a:ln>
            <a:noFill/>
          </a:ln>
        </p:spPr>
        <p:txBody>
          <a:bodyPr spcFirstLastPara="1" wrap="square" lIns="91400" tIns="45675" rIns="91400" bIns="45675" anchor="b" anchorCtr="0">
            <a:noAutofit/>
          </a:bodyPr>
          <a:lstStyle/>
          <a:p>
            <a:pPr marL="0" marR="0" lvl="0" indent="0" algn="r">
              <a:lnSpc>
                <a:spcPct val="100000"/>
              </a:lnSpc>
              <a:spcBef>
                <a:spcPts val="0"/>
              </a:spcBef>
              <a:spcAft>
                <a:spcPts val="0"/>
              </a:spcAft>
              <a:buClr>
                <a:srgbClr val="000000"/>
              </a:buClr>
              <a:buSzPts val="1400"/>
              <a:buFont typeface="Arial"/>
              <a:buNone/>
              <a:defRPr/>
            </a:pPr>
            <a:fld id="{00000000-1234-1234-1234-123412341234}" type="slidenum">
              <a:rPr lang="it-IT" sz="1400" b="0" i="0" u="none" strike="noStrike" cap="none">
                <a:solidFill>
                  <a:srgbClr val="000000"/>
                </a:solidFill>
                <a:latin typeface="Arial"/>
                <a:ea typeface="Arial"/>
                <a:cs typeface="Arial"/>
              </a:rPr>
              <a:t>26</a:t>
            </a:fld>
            <a:endParaRPr sz="1400" b="0" i="0" u="none" strike="noStrike" cap="none">
              <a:solidFill>
                <a:srgbClr val="000000"/>
              </a:solidFill>
              <a:latin typeface="Arial"/>
              <a:ea typeface="Arial"/>
              <a:cs typeface="Arial"/>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32" name="Google Shape;332;g2ee5ebd5be6_0_26: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2ee5ebd5be6_0_26:notes"/>
          <p:cNvSpPr txBox="1">
            <a:spLocks noGrp="1"/>
          </p:cNvSpPr>
          <p:nvPr>
            <p:ph type="body" idx="1"/>
          </p:nvPr>
        </p:nvSpPr>
        <p:spPr bwMode="auto">
          <a:xfrm>
            <a:off x="685800" y="4400550"/>
            <a:ext cx="5486400" cy="3600600"/>
          </a:xfrm>
          <a:prstGeom prst="rect">
            <a:avLst/>
          </a:prstGeom>
          <a:noFill/>
          <a:ln>
            <a:noFill/>
          </a:ln>
        </p:spPr>
        <p:txBody>
          <a:bodyPr spcFirstLastPara="1" wrap="square" lIns="91400" tIns="45675" rIns="91400" bIns="45675" anchor="t" anchorCtr="0">
            <a:noAutofit/>
          </a:bodyPr>
          <a:lstStyle/>
          <a:p>
            <a:pPr marL="0" lvl="0" indent="0" algn="l">
              <a:lnSpc>
                <a:spcPct val="100000"/>
              </a:lnSpc>
              <a:spcBef>
                <a:spcPts val="0"/>
              </a:spcBef>
              <a:spcAft>
                <a:spcPts val="0"/>
              </a:spcAft>
              <a:buSzPts val="1100"/>
              <a:buNone/>
              <a:defRPr/>
            </a:pPr>
            <a:r>
              <a:rPr lang="it-IT"/>
              <a:t>How are The Skills4EOSC Competence Centre nodes and network related to the Professional and User Support Networks?</a:t>
            </a:r>
            <a:endParaRPr/>
          </a:p>
          <a:p>
            <a:pPr marL="0" lvl="0" indent="0" algn="l">
              <a:lnSpc>
                <a:spcPct val="100000"/>
              </a:lnSpc>
              <a:spcBef>
                <a:spcPts val="0"/>
              </a:spcBef>
              <a:spcAft>
                <a:spcPts val="0"/>
              </a:spcAft>
              <a:buSzPts val="1100"/>
              <a:buNone/>
              <a:defRPr/>
            </a:pPr>
            <a:endParaRPr/>
          </a:p>
          <a:p>
            <a:pPr marL="0" lvl="0" indent="0" algn="l">
              <a:lnSpc>
                <a:spcPct val="100000"/>
              </a:lnSpc>
              <a:spcBef>
                <a:spcPts val="0"/>
              </a:spcBef>
              <a:spcAft>
                <a:spcPts val="0"/>
              </a:spcAft>
              <a:buSzPts val="1100"/>
              <a:buNone/>
              <a:defRPr/>
            </a:pPr>
            <a:r>
              <a:rPr lang="it-IT" sz="1200" b="1" i="0" u="none" strike="noStrike" cap="none">
                <a:solidFill>
                  <a:schemeClr val="dk1"/>
                </a:solidFill>
                <a:latin typeface="Arial"/>
                <a:ea typeface="Arial"/>
                <a:cs typeface="Arial"/>
              </a:rPr>
              <a:t>User Support Network</a:t>
            </a:r>
            <a:endParaRPr sz="1200"/>
          </a:p>
          <a:p>
            <a:pPr marL="0" lvl="0" indent="0" algn="l">
              <a:lnSpc>
                <a:spcPct val="100000"/>
              </a:lnSpc>
              <a:spcBef>
                <a:spcPts val="0"/>
              </a:spcBef>
              <a:spcAft>
                <a:spcPts val="0"/>
              </a:spcAft>
              <a:buSzPts val="1100"/>
              <a:buNone/>
              <a:defRPr/>
            </a:pPr>
            <a:r>
              <a:rPr lang="it-IT" sz="1200" b="0" i="0" u="none" strike="noStrike" cap="none">
                <a:solidFill>
                  <a:schemeClr val="dk1"/>
                </a:solidFill>
                <a:latin typeface="Arial"/>
                <a:ea typeface="Arial"/>
                <a:cs typeface="Arial"/>
              </a:rPr>
              <a:t>Experts in specific fields/themes (eg: services, tools)</a:t>
            </a:r>
            <a:endParaRPr sz="1200"/>
          </a:p>
          <a:p>
            <a:pPr marL="0" lvl="0" indent="0" algn="l">
              <a:lnSpc>
                <a:spcPct val="100000"/>
              </a:lnSpc>
              <a:spcBef>
                <a:spcPts val="0"/>
              </a:spcBef>
              <a:spcAft>
                <a:spcPts val="0"/>
              </a:spcAft>
              <a:buSzPts val="1100"/>
              <a:buNone/>
              <a:defRPr/>
            </a:pPr>
            <a:r>
              <a:rPr lang="it-IT" sz="1200" b="0" i="0" u="none" strike="noStrike" cap="none">
                <a:solidFill>
                  <a:schemeClr val="dk1"/>
                </a:solidFill>
                <a:latin typeface="Arial"/>
                <a:ea typeface="Arial"/>
                <a:cs typeface="Arial"/>
              </a:rPr>
              <a:t>Mainly support users external to the network thanks to the expertise of its members</a:t>
            </a:r>
            <a:endParaRPr sz="1200"/>
          </a:p>
          <a:p>
            <a:pPr marL="0" lvl="0" indent="0" algn="l">
              <a:lnSpc>
                <a:spcPct val="100000"/>
              </a:lnSpc>
              <a:spcBef>
                <a:spcPts val="0"/>
              </a:spcBef>
              <a:spcAft>
                <a:spcPts val="0"/>
              </a:spcAft>
              <a:buSzPts val="1100"/>
              <a:buNone/>
              <a:defRPr/>
            </a:pPr>
            <a:r>
              <a:rPr lang="it-IT" sz="1200" b="0" i="0" u="none" strike="noStrike" cap="none">
                <a:solidFill>
                  <a:schemeClr val="dk1"/>
                </a:solidFill>
                <a:latin typeface="Arial"/>
                <a:ea typeface="Arial"/>
                <a:cs typeface="Arial"/>
              </a:rPr>
              <a:t>Exist independently of the Competence Centre</a:t>
            </a:r>
            <a:endParaRPr sz="1200"/>
          </a:p>
          <a:p>
            <a:pPr marL="0" lvl="0" indent="0" algn="l">
              <a:lnSpc>
                <a:spcPct val="100000"/>
              </a:lnSpc>
              <a:spcBef>
                <a:spcPts val="0"/>
              </a:spcBef>
              <a:spcAft>
                <a:spcPts val="0"/>
              </a:spcAft>
              <a:buSzPts val="1100"/>
              <a:buNone/>
              <a:defRPr/>
            </a:pPr>
            <a:endParaRPr sz="1200" b="1"/>
          </a:p>
          <a:p>
            <a:pPr marL="0" lvl="0" indent="0" algn="l">
              <a:lnSpc>
                <a:spcPct val="100000"/>
              </a:lnSpc>
              <a:spcBef>
                <a:spcPts val="0"/>
              </a:spcBef>
              <a:spcAft>
                <a:spcPts val="0"/>
              </a:spcAft>
              <a:buSzPts val="1100"/>
              <a:buNone/>
              <a:defRPr/>
            </a:pPr>
            <a:r>
              <a:rPr lang="it-IT" sz="1200" b="1" i="0" u="none" strike="noStrike" cap="none">
                <a:solidFill>
                  <a:schemeClr val="dk1"/>
                </a:solidFill>
                <a:latin typeface="Arial"/>
                <a:ea typeface="Arial"/>
                <a:cs typeface="Arial"/>
              </a:rPr>
              <a:t>Professional Network</a:t>
            </a:r>
            <a:endParaRPr sz="1200"/>
          </a:p>
          <a:p>
            <a:pPr marL="0" lvl="0" indent="0" algn="l">
              <a:lnSpc>
                <a:spcPct val="100000"/>
              </a:lnSpc>
              <a:spcBef>
                <a:spcPts val="0"/>
              </a:spcBef>
              <a:spcAft>
                <a:spcPts val="0"/>
              </a:spcAft>
              <a:buSzPts val="1100"/>
              <a:buNone/>
              <a:defRPr/>
            </a:pPr>
            <a:r>
              <a:rPr lang="it-IT" sz="1200" b="0" i="0" u="none" strike="noStrike" cap="none">
                <a:solidFill>
                  <a:schemeClr val="dk1"/>
                </a:solidFill>
                <a:latin typeface="Arial"/>
                <a:ea typeface="Arial"/>
                <a:cs typeface="Arial"/>
              </a:rPr>
              <a:t>Groups of individuals who are connected through shared professional interests, goals, and values related to OS principles and practices (eg. Data Stewards, Librarians, Research Infrastructure professionists)</a:t>
            </a:r>
            <a:endParaRPr sz="1200"/>
          </a:p>
          <a:p>
            <a:pPr marL="0" lvl="0" indent="0" algn="l">
              <a:lnSpc>
                <a:spcPct val="100000"/>
              </a:lnSpc>
              <a:spcBef>
                <a:spcPts val="0"/>
              </a:spcBef>
              <a:spcAft>
                <a:spcPts val="0"/>
              </a:spcAft>
              <a:buSzPts val="1100"/>
              <a:buNone/>
              <a:defRPr/>
            </a:pPr>
            <a:r>
              <a:rPr lang="it-IT" sz="1200" b="0" i="0" u="none" strike="noStrike" cap="none">
                <a:solidFill>
                  <a:schemeClr val="dk1"/>
                </a:solidFill>
                <a:latin typeface="Arial"/>
                <a:ea typeface="Arial"/>
                <a:cs typeface="Arial"/>
              </a:rPr>
              <a:t>Local, regional, national, or international in scope</a:t>
            </a:r>
            <a:endParaRPr sz="1200"/>
          </a:p>
          <a:p>
            <a:pPr marL="0" lvl="0" indent="0" algn="l">
              <a:lnSpc>
                <a:spcPct val="100000"/>
              </a:lnSpc>
              <a:spcBef>
                <a:spcPts val="0"/>
              </a:spcBef>
              <a:spcAft>
                <a:spcPts val="0"/>
              </a:spcAft>
              <a:buSzPts val="1100"/>
              <a:buNone/>
              <a:defRPr/>
            </a:pPr>
            <a:r>
              <a:rPr lang="it-IT" sz="1200" b="0" i="0" u="none" strike="noStrike" cap="none">
                <a:solidFill>
                  <a:schemeClr val="dk1"/>
                </a:solidFill>
                <a:latin typeface="Arial"/>
                <a:ea typeface="Arial"/>
                <a:cs typeface="Arial"/>
              </a:rPr>
              <a:t>It is built to primarly support the member that compose the network (peers) through sharing of best practices and knowledge</a:t>
            </a:r>
            <a:endParaRPr sz="1200"/>
          </a:p>
          <a:p>
            <a:pPr marL="0" lvl="0" indent="0" algn="l">
              <a:lnSpc>
                <a:spcPct val="100000"/>
              </a:lnSpc>
              <a:spcBef>
                <a:spcPts val="0"/>
              </a:spcBef>
              <a:spcAft>
                <a:spcPts val="0"/>
              </a:spcAft>
              <a:buSzPts val="1100"/>
              <a:buNone/>
              <a:defRPr/>
            </a:pPr>
            <a:endParaRPr/>
          </a:p>
        </p:txBody>
      </p:sp>
      <p:sp>
        <p:nvSpPr>
          <p:cNvPr id="334" name="Google Shape;334;g2ee5ebd5be6_0_26:notes"/>
          <p:cNvSpPr txBox="1">
            <a:spLocks noGrp="1"/>
          </p:cNvSpPr>
          <p:nvPr>
            <p:ph type="sldNum" idx="12"/>
          </p:nvPr>
        </p:nvSpPr>
        <p:spPr bwMode="auto">
          <a:xfrm>
            <a:off x="3884612" y="8685212"/>
            <a:ext cx="2971800" cy="458700"/>
          </a:xfrm>
          <a:prstGeom prst="rect">
            <a:avLst/>
          </a:prstGeom>
          <a:noFill/>
          <a:ln>
            <a:noFill/>
          </a:ln>
        </p:spPr>
        <p:txBody>
          <a:bodyPr spcFirstLastPara="1" wrap="square" lIns="91400" tIns="45675" rIns="91400" bIns="45675" anchor="b" anchorCtr="0">
            <a:noAutofit/>
          </a:bodyPr>
          <a:lstStyle/>
          <a:p>
            <a:pPr marL="0" marR="0" lvl="0" indent="0" algn="r">
              <a:lnSpc>
                <a:spcPct val="100000"/>
              </a:lnSpc>
              <a:spcBef>
                <a:spcPts val="0"/>
              </a:spcBef>
              <a:spcAft>
                <a:spcPts val="0"/>
              </a:spcAft>
              <a:buClr>
                <a:srgbClr val="000000"/>
              </a:buClr>
              <a:buSzPts val="1400"/>
              <a:buFont typeface="Arial"/>
              <a:buNone/>
              <a:defRPr/>
            </a:pPr>
            <a:fld id="{00000000-1234-1234-1234-123412341234}" type="slidenum">
              <a:rPr lang="it-IT" sz="1400" b="0" i="0" u="none" strike="noStrike" cap="none">
                <a:solidFill>
                  <a:srgbClr val="000000"/>
                </a:solidFill>
                <a:latin typeface="Arial"/>
                <a:ea typeface="Arial"/>
                <a:cs typeface="Arial"/>
              </a:rPr>
              <a:t>27</a:t>
            </a:fld>
            <a:endParaRPr sz="1400" b="0" i="0" u="none" strike="noStrike" cap="none">
              <a:solidFill>
                <a:srgbClr val="000000"/>
              </a:solidFill>
              <a:latin typeface="Arial"/>
              <a:ea typeface="Arial"/>
              <a:cs typeface="Arial"/>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62" name="Google Shape;362;g2ee5ebd5be6_0_55: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363" name="Google Shape;363;g2ee5ebd5be6_0_55: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69" name="Google Shape;369;g2ee5ebd5be6_0_61:notes"/>
          <p:cNvSpPr txBox="1">
            <a:spLocks noGrp="1"/>
          </p:cNvSpPr>
          <p:nvPr>
            <p:ph type="body" idx="1"/>
          </p:nvPr>
        </p:nvSpPr>
        <p:spPr bwMode="auto">
          <a:xfrm>
            <a:off x="1219200" y="3257550"/>
            <a:ext cx="9753600" cy="30861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
        <p:nvSpPr>
          <p:cNvPr id="370" name="Google Shape;370;g2ee5ebd5be6_0_61: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8" name="Google Shape;98;p6: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99" name="Google Shape;99;p6: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77" name="Google Shape;377;g2ee5ebd5be6_0_68: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ee5ebd5be6_0_68: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90000"/>
              </a:lnSpc>
              <a:spcBef>
                <a:spcPts val="0"/>
              </a:spcBef>
              <a:spcAft>
                <a:spcPts val="0"/>
              </a:spcAft>
              <a:buClr>
                <a:schemeClr val="dk1"/>
              </a:buClr>
              <a:buSzPts val="2400"/>
              <a:buFont typeface="Arial"/>
              <a:buNone/>
              <a:defRPr/>
            </a:pPr>
            <a:r>
              <a:rPr lang="it-IT">
                <a:solidFill>
                  <a:schemeClr val="dk1"/>
                </a:solidFill>
              </a:rPr>
              <a:t>Given a set of competences defined in a </a:t>
            </a:r>
            <a:r>
              <a:rPr lang="it-IT" b="1">
                <a:solidFill>
                  <a:schemeClr val="dk1"/>
                </a:solidFill>
              </a:rPr>
              <a:t>MVS</a:t>
            </a:r>
            <a:r>
              <a:rPr lang="it-IT">
                <a:solidFill>
                  <a:schemeClr val="dk1"/>
                </a:solidFill>
              </a:rPr>
              <a:t> for a given role, Training of Trainers and related </a:t>
            </a:r>
            <a:r>
              <a:rPr lang="it-IT" b="1">
                <a:solidFill>
                  <a:schemeClr val="dk1"/>
                </a:solidFill>
              </a:rPr>
              <a:t>FAIR by design learning material</a:t>
            </a:r>
            <a:r>
              <a:rPr lang="it-IT">
                <a:solidFill>
                  <a:schemeClr val="dk1"/>
                </a:solidFill>
              </a:rPr>
              <a:t> is designed by Skills4EOSC project.</a:t>
            </a:r>
            <a:endParaRPr>
              <a:solidFill>
                <a:schemeClr val="dk1"/>
              </a:solidFill>
            </a:endParaRPr>
          </a:p>
          <a:p>
            <a:pPr marL="0" lvl="0" indent="0" algn="l">
              <a:lnSpc>
                <a:spcPct val="90000"/>
              </a:lnSpc>
              <a:spcBef>
                <a:spcPts val="999"/>
              </a:spcBef>
              <a:spcAft>
                <a:spcPts val="0"/>
              </a:spcAft>
              <a:buSzPts val="1100"/>
              <a:buNone/>
              <a:defRPr/>
            </a:pPr>
            <a:r>
              <a:rPr lang="it-IT">
                <a:solidFill>
                  <a:schemeClr val="dk1"/>
                </a:solidFill>
              </a:rPr>
              <a:t>One Master Trainer is selected from each Skills4EOSC Competence Centre.</a:t>
            </a:r>
            <a:endParaRPr>
              <a:solidFill>
                <a:schemeClr val="dk1"/>
              </a:solidFill>
            </a:endParaRPr>
          </a:p>
          <a:p>
            <a:pPr marL="0" lvl="0" indent="0" algn="l">
              <a:lnSpc>
                <a:spcPct val="100000"/>
              </a:lnSpc>
              <a:spcBef>
                <a:spcPts val="0"/>
              </a:spcBef>
              <a:spcAft>
                <a:spcPts val="0"/>
              </a:spcAft>
              <a:buClr>
                <a:schemeClr val="dk1"/>
              </a:buClr>
              <a:buSzPts val="1200"/>
              <a:buFont typeface="Calibri"/>
              <a:buNone/>
              <a:defRPr/>
            </a:pPr>
            <a:r>
              <a:rPr lang="it-IT">
                <a:solidFill>
                  <a:schemeClr val="dk1"/>
                </a:solidFill>
              </a:rPr>
              <a:t>Experts belonging to a Skills4EOSC Competence Centre.</a:t>
            </a:r>
            <a:endParaRPr>
              <a:solidFill>
                <a:schemeClr val="dk1"/>
              </a:solidFill>
            </a:endParaRPr>
          </a:p>
          <a:p>
            <a:pPr marL="0" lvl="0" indent="0" algn="l">
              <a:lnSpc>
                <a:spcPct val="100000"/>
              </a:lnSpc>
              <a:spcBef>
                <a:spcPts val="0"/>
              </a:spcBef>
              <a:spcAft>
                <a:spcPts val="0"/>
              </a:spcAft>
              <a:buClr>
                <a:schemeClr val="dk1"/>
              </a:buClr>
              <a:buSzPts val="1200"/>
              <a:buFont typeface="Calibri"/>
              <a:buNone/>
              <a:defRPr/>
            </a:pPr>
            <a:r>
              <a:rPr lang="it-IT">
                <a:solidFill>
                  <a:schemeClr val="dk1"/>
                </a:solidFill>
              </a:rPr>
              <a:t>Each Competence Centre should have at least one Master Trainer in each MVS related to a specific research role.</a:t>
            </a:r>
            <a:endParaRPr>
              <a:solidFill>
                <a:schemeClr val="dk1"/>
              </a:solidFill>
            </a:endParaRPr>
          </a:p>
          <a:p>
            <a:pPr marL="0" lvl="0" indent="0" algn="l">
              <a:lnSpc>
                <a:spcPct val="100000"/>
              </a:lnSpc>
              <a:spcBef>
                <a:spcPts val="0"/>
              </a:spcBef>
              <a:spcAft>
                <a:spcPts val="0"/>
              </a:spcAft>
              <a:buClr>
                <a:schemeClr val="dk1"/>
              </a:buClr>
              <a:buSzPts val="1200"/>
              <a:buFont typeface="Calibri"/>
              <a:buNone/>
              <a:defRPr/>
            </a:pPr>
            <a:r>
              <a:rPr lang="it-IT">
                <a:solidFill>
                  <a:schemeClr val="dk1"/>
                </a:solidFill>
              </a:rPr>
              <a:t>Master Trainers are trained by the Skills4EOSC community through the Training of Trainers (ToT) sessions. </a:t>
            </a:r>
            <a:endParaRPr>
              <a:solidFill>
                <a:schemeClr val="dk1"/>
              </a:solidFill>
            </a:endParaRPr>
          </a:p>
          <a:p>
            <a:pPr marL="0" lvl="0" indent="0" algn="l">
              <a:lnSpc>
                <a:spcPct val="100000"/>
              </a:lnSpc>
              <a:spcBef>
                <a:spcPts val="0"/>
              </a:spcBef>
              <a:spcAft>
                <a:spcPts val="0"/>
              </a:spcAft>
              <a:buSzPts val="1100"/>
              <a:buNone/>
              <a:defRPr/>
            </a:pPr>
            <a:r>
              <a:rPr lang="it-IT">
                <a:solidFill>
                  <a:schemeClr val="dk1"/>
                </a:solidFill>
              </a:rPr>
              <a:t>After the ToT, the Master Trainers commit to sharing best practices and lessons learnt with their community trainers. </a:t>
            </a:r>
            <a:endParaRPr>
              <a:solidFill>
                <a:schemeClr val="dk1"/>
              </a:solidFill>
            </a:endParaRPr>
          </a:p>
          <a:p>
            <a:pPr marL="0" lvl="0" indent="0" algn="l">
              <a:lnSpc>
                <a:spcPct val="100000"/>
              </a:lnSpc>
              <a:spcBef>
                <a:spcPts val="0"/>
              </a:spcBef>
              <a:spcAft>
                <a:spcPts val="0"/>
              </a:spcAft>
              <a:buClr>
                <a:schemeClr val="dk1"/>
              </a:buClr>
              <a:buSzPts val="1100"/>
              <a:buFont typeface="Arial"/>
              <a:buNone/>
              <a:defRPr/>
            </a:pPr>
            <a:r>
              <a:rPr lang="it-IT">
                <a:solidFill>
                  <a:schemeClr val="dk1"/>
                </a:solidFill>
              </a:rPr>
              <a:t>The process is replicated for each target role in the Skills4EOSC project.</a:t>
            </a:r>
            <a:endParaRPr>
              <a:solidFill>
                <a:schemeClr val="dk1"/>
              </a:solidFill>
            </a:endParaRPr>
          </a:p>
          <a:p>
            <a:pPr marL="0" lvl="0" indent="0" algn="l">
              <a:lnSpc>
                <a:spcPct val="100000"/>
              </a:lnSpc>
              <a:spcBef>
                <a:spcPts val="0"/>
              </a:spcBef>
              <a:spcAft>
                <a:spcPts val="0"/>
              </a:spcAft>
              <a:buClr>
                <a:schemeClr val="dk1"/>
              </a:buClr>
              <a:buSzPts val="1100"/>
              <a:buFont typeface="Arial"/>
              <a:buNone/>
              <a:defRPr/>
            </a:pPr>
            <a:r>
              <a:rPr lang="it-IT">
                <a:solidFill>
                  <a:schemeClr val="dk1"/>
                </a:solidFill>
              </a:rPr>
              <a:t>For each role, a set of competences is defined in the MVS.</a:t>
            </a:r>
            <a:endParaRPr>
              <a:solidFill>
                <a:schemeClr val="dk1"/>
              </a:solidFill>
            </a:endParaRPr>
          </a:p>
          <a:p>
            <a:pPr marL="0" lvl="0" indent="0" algn="l">
              <a:lnSpc>
                <a:spcPct val="100000"/>
              </a:lnSpc>
              <a:spcBef>
                <a:spcPts val="0"/>
              </a:spcBef>
              <a:spcAft>
                <a:spcPts val="0"/>
              </a:spcAft>
              <a:buSzPts val="1100"/>
              <a:buNone/>
              <a:defRPr/>
            </a:pPr>
            <a:r>
              <a:rPr lang="it-IT">
                <a:solidFill>
                  <a:schemeClr val="dk1"/>
                </a:solidFill>
              </a:rPr>
              <a:t>Training of Trainers is designed and delivered to Master Trainers belonging to the Competence Centre Nodes of the Skills4EOSC Network.</a:t>
            </a:r>
            <a:endParaRPr/>
          </a:p>
          <a:p>
            <a:pPr marL="0" lvl="0" indent="0" algn="l">
              <a:lnSpc>
                <a:spcPct val="100000"/>
              </a:lnSpc>
              <a:spcBef>
                <a:spcPts val="0"/>
              </a:spcBef>
              <a:spcAft>
                <a:spcPts val="0"/>
              </a:spcAft>
              <a:buSzPts val="1100"/>
              <a:buNone/>
              <a:defRPr/>
            </a:pPr>
            <a:endParaRPr>
              <a:solidFill>
                <a:schemeClr val="dk1"/>
              </a:solidFill>
            </a:endParaRPr>
          </a:p>
          <a:p>
            <a:pPr marL="0" lvl="0" indent="0" algn="l">
              <a:lnSpc>
                <a:spcPct val="100000"/>
              </a:lnSpc>
              <a:spcBef>
                <a:spcPts val="0"/>
              </a:spcBef>
              <a:spcAft>
                <a:spcPts val="0"/>
              </a:spcAft>
              <a:buClr>
                <a:schemeClr val="dk1"/>
              </a:buClr>
              <a:buSzPts val="1200"/>
              <a:buFont typeface="Calibri"/>
              <a:buNone/>
              <a:defRPr/>
            </a:pPr>
            <a:r>
              <a:rPr lang="it-IT" sz="1100"/>
              <a:t>Experts belonging to a Skills4EOSC Competence Centre.</a:t>
            </a:r>
            <a:endParaRPr sz="1600"/>
          </a:p>
          <a:p>
            <a:pPr marL="0" lvl="0" indent="0" algn="l">
              <a:lnSpc>
                <a:spcPct val="100000"/>
              </a:lnSpc>
              <a:spcBef>
                <a:spcPts val="0"/>
              </a:spcBef>
              <a:spcAft>
                <a:spcPts val="0"/>
              </a:spcAft>
              <a:buClr>
                <a:schemeClr val="dk1"/>
              </a:buClr>
              <a:buSzPts val="1200"/>
              <a:buFont typeface="Calibri"/>
              <a:buNone/>
              <a:defRPr/>
            </a:pPr>
            <a:r>
              <a:rPr lang="it-IT" sz="1100"/>
              <a:t>Each Competence Centre should have at least one Master Trainer in each MVS related to a specific research role.</a:t>
            </a:r>
            <a:endParaRPr sz="1600"/>
          </a:p>
          <a:p>
            <a:pPr marL="0" lvl="0" indent="0" algn="l">
              <a:lnSpc>
                <a:spcPct val="100000"/>
              </a:lnSpc>
              <a:spcBef>
                <a:spcPts val="0"/>
              </a:spcBef>
              <a:spcAft>
                <a:spcPts val="0"/>
              </a:spcAft>
              <a:buClr>
                <a:schemeClr val="dk1"/>
              </a:buClr>
              <a:buSzPts val="1200"/>
              <a:buFont typeface="Calibri"/>
              <a:buNone/>
              <a:defRPr/>
            </a:pPr>
            <a:r>
              <a:rPr lang="it-IT" sz="1100"/>
              <a:t>Master Trainers are trained by the Skills4EOSC community through the Training of Trainers (ToT) sessions. </a:t>
            </a:r>
            <a:endParaRPr/>
          </a:p>
          <a:p>
            <a:pPr marL="0" lvl="0" indent="0" algn="l">
              <a:lnSpc>
                <a:spcPct val="100000"/>
              </a:lnSpc>
              <a:spcBef>
                <a:spcPts val="0"/>
              </a:spcBef>
              <a:spcAft>
                <a:spcPts val="0"/>
              </a:spcAft>
              <a:buClr>
                <a:schemeClr val="dk1"/>
              </a:buClr>
              <a:buSzPts val="1200"/>
              <a:buFont typeface="Calibri"/>
              <a:buNone/>
              <a:defRPr/>
            </a:pPr>
            <a:r>
              <a:rPr lang="it-IT" sz="1100"/>
              <a:t>After the ToT, the Master Trainers commit to sharing best practices and lessons learnt with their community trainers. </a:t>
            </a:r>
            <a:endParaRPr/>
          </a:p>
          <a:p>
            <a:pPr marL="0" lvl="0" indent="0" algn="l">
              <a:lnSpc>
                <a:spcPct val="100000"/>
              </a:lnSpc>
              <a:spcBef>
                <a:spcPts val="0"/>
              </a:spcBef>
              <a:spcAft>
                <a:spcPts val="0"/>
              </a:spcAft>
              <a:buSzPts val="1100"/>
              <a:buNone/>
              <a:defRPr/>
            </a:pPr>
            <a:endParaRPr>
              <a:solidFill>
                <a:schemeClr val="dk1"/>
              </a:solidFill>
            </a:endParaRPr>
          </a:p>
          <a:p>
            <a:pPr marL="0" lvl="0" indent="0" algn="l">
              <a:lnSpc>
                <a:spcPct val="100000"/>
              </a:lnSpc>
              <a:spcBef>
                <a:spcPts val="0"/>
              </a:spcBef>
              <a:spcAft>
                <a:spcPts val="0"/>
              </a:spcAft>
              <a:buSzPts val="1100"/>
              <a:buNone/>
              <a:defRPr/>
            </a:pPr>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3C49605-7C3B-CC86-4A8F-AEB9ABF42F83}"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88" name="Google Shape;388;g2ee5ebd5be6_0_78:notes"/>
          <p:cNvSpPr>
            <a:spLocks noChangeAspect="1" noGrp="1" noRot="1"/>
          </p:cNvSpPr>
          <p:nvPr>
            <p:ph type="sldImg" idx="2"/>
          </p:nvPr>
        </p:nvSpPr>
        <p:spPr bwMode="auto">
          <a:xfrm>
            <a:off x="-490538" y="0"/>
            <a:ext cx="2246313" cy="1265238"/>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a:noFill/>
          </a:ln>
        </p:spPr>
      </p:sp>
      <p:sp>
        <p:nvSpPr>
          <p:cNvPr id="389" name="Google Shape;389;g2ee5ebd5be6_0_78: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ctr" anchorCtr="0">
            <a:noAutofit/>
          </a:bodyPr>
          <a:lstStyle/>
          <a:p>
            <a:pPr marL="0" lvl="0" indent="0" algn="l">
              <a:lnSpc>
                <a:spcPct val="100000"/>
              </a:lnSpc>
              <a:spcBef>
                <a:spcPts val="0"/>
              </a:spcBef>
              <a:spcAft>
                <a:spcPts val="0"/>
              </a:spcAft>
              <a:buSzPts val="1100"/>
              <a:buNone/>
              <a:defRPr/>
            </a:pPr>
            <a:r>
              <a:rPr lang="it-IT"/>
              <a:t>The Skills4EOSC CC is dedicated to developing and sharing expertise in Open Science, FAIR, EOSC related fields. </a:t>
            </a:r>
            <a:endParaRPr/>
          </a:p>
          <a:p>
            <a:pPr marL="0" lvl="0" indent="0" algn="l">
              <a:lnSpc>
                <a:spcPct val="100000"/>
              </a:lnSpc>
              <a:spcBef>
                <a:spcPts val="0"/>
              </a:spcBef>
              <a:spcAft>
                <a:spcPts val="0"/>
              </a:spcAft>
              <a:buSzPts val="1100"/>
              <a:buNone/>
              <a:defRPr/>
            </a:pPr>
            <a:r>
              <a:rPr lang="it-IT"/>
              <a:t>It serves as a hub of knowledge and resources for the Country/Region/Domain, and its main goal is to improve the overall competency in the area covered by Skills4EOSC.</a:t>
            </a:r>
            <a:endParaRPr/>
          </a:p>
          <a:p>
            <a:pPr marL="0" lvl="0" indent="0" algn="l">
              <a:lnSpc>
                <a:spcPct val="100000"/>
              </a:lnSpc>
              <a:spcBef>
                <a:spcPts val="0"/>
              </a:spcBef>
              <a:spcAft>
                <a:spcPts val="0"/>
              </a:spcAft>
              <a:buSzPts val="1100"/>
              <a:buNone/>
              <a:defRPr/>
            </a:pPr>
            <a:r>
              <a:rPr lang="it-IT"/>
              <a:t>The Skills4EOSC CC includes a team of experts who possess in-depth knowledge and experience in the field of OS, FAIR and EOSC. They are responsible for conducting research, providing training and education, and advising other members of the organization on best practices and strategies.</a:t>
            </a:r>
            <a:endParaRPr/>
          </a:p>
          <a:p>
            <a:pPr marL="0" lvl="0" indent="0" algn="l">
              <a:lnSpc>
                <a:spcPct val="100000"/>
              </a:lnSpc>
              <a:spcBef>
                <a:spcPts val="0"/>
              </a:spcBef>
              <a:spcAft>
                <a:spcPts val="0"/>
              </a:spcAft>
              <a:buSzPts val="1100"/>
              <a:buNone/>
              <a:defRPr/>
            </a:pPr>
            <a:r>
              <a:rPr lang="it-IT"/>
              <a:t>The CC may also develop and maintain a repository of information, tools, and resources related to the area of expertise. This can include publications, white papers, case studies, and other materials that can be accessed by employees within the organization.</a:t>
            </a:r>
            <a:endParaRPr/>
          </a:p>
          <a:p>
            <a:pPr marL="0" lvl="0" indent="0" algn="l">
              <a:lnSpc>
                <a:spcPct val="100000"/>
              </a:lnSpc>
              <a:spcBef>
                <a:spcPts val="0"/>
              </a:spcBef>
              <a:spcAft>
                <a:spcPts val="0"/>
              </a:spcAft>
              <a:buSzPts val="1100"/>
              <a:buNone/>
              <a:defRPr/>
            </a:pPr>
            <a:r>
              <a:rPr lang="it-IT"/>
              <a:t>Overall, a competence center plays a critical role in fostering a culture of continuous learning and improvement within an organization. By providing access to specialized knowledge and expertise, it can help the organization stay ahead of the curve in its chosen field and drive innovation and growth.</a:t>
            </a:r>
            <a:endParaRPr/>
          </a:p>
          <a:p>
            <a:pPr marL="0" lvl="0" indent="0" algn="l">
              <a:lnSpc>
                <a:spcPct val="100000"/>
              </a:lnSpc>
              <a:spcBef>
                <a:spcPts val="0"/>
              </a:spcBef>
              <a:spcAft>
                <a:spcPts val="0"/>
              </a:spcAft>
              <a:buSzPts val="1100"/>
              <a:buNone/>
              <a:defRPr/>
            </a:pPr>
            <a:endParaRPr/>
          </a:p>
        </p:txBody>
      </p:sp>
      <p:sp>
        <p:nvSpPr>
          <p:cNvPr id="390" name="Google Shape;390;g2ee5ebd5be6_0_78:notes"/>
          <p:cNvSpPr txBox="1">
            <a:spLocks noGrp="1"/>
          </p:cNvSpPr>
          <p:nvPr>
            <p:ph type="sldNum" idx="12"/>
          </p:nvPr>
        </p:nvSpPr>
        <p:spPr bwMode="auto">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a:lnSpc>
                <a:spcPct val="100000"/>
              </a:lnSpc>
              <a:spcBef>
                <a:spcPts val="0"/>
              </a:spcBef>
              <a:spcAft>
                <a:spcPts val="0"/>
              </a:spcAft>
              <a:buClr>
                <a:srgbClr val="000000"/>
              </a:buClr>
              <a:buSzPts val="1400"/>
              <a:buFont typeface="Arial"/>
              <a:buNone/>
              <a:defRPr/>
            </a:pPr>
            <a:fld id="{00000000-1234-1234-1234-123412341234}" type="slidenum">
              <a:rPr lang="it-IT" sz="1400" b="0" i="0" u="none" strike="noStrike" cap="none">
                <a:solidFill>
                  <a:srgbClr val="000000"/>
                </a:solidFill>
                <a:latin typeface="Arial"/>
                <a:ea typeface="Arial"/>
                <a:cs typeface="Arial"/>
              </a:rPr>
              <a:t>31</a:t>
            </a:fld>
            <a:endParaRPr sz="1400" b="0" i="0" u="none" strike="noStrike" cap="none">
              <a:solidFill>
                <a:srgbClr val="000000"/>
              </a:solidFill>
              <a:latin typeface="Arial"/>
              <a:ea typeface="Arial"/>
              <a:cs typeface="Arial"/>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97" name="Google Shape;397;g2ee5ebd5be6_0_86:notes"/>
          <p:cNvSpPr txBox="1">
            <a:spLocks noGrp="1"/>
          </p:cNvSpPr>
          <p:nvPr>
            <p:ph type="body" idx="1"/>
          </p:nvPr>
        </p:nvSpPr>
        <p:spPr bwMode="auto">
          <a:xfrm>
            <a:off x="1219200" y="3257550"/>
            <a:ext cx="9753600" cy="30861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
        <p:nvSpPr>
          <p:cNvPr id="398" name="Google Shape;398;g2ee5ebd5be6_0_86: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03" name="Google Shape;403;g2ee5ebd5be6_0_163:notes"/>
          <p:cNvSpPr>
            <a:spLocks noChangeAspect="1" noGrp="1" noRot="1"/>
          </p:cNvSpPr>
          <p:nvPr>
            <p:ph type="sldImg" idx="2"/>
          </p:nvPr>
        </p:nvSpPr>
        <p:spPr bwMode="auto">
          <a:xfrm>
            <a:off x="-1166813" y="0"/>
            <a:ext cx="5334000" cy="3000375"/>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a:noFill/>
          </a:ln>
        </p:spPr>
      </p:sp>
      <p:sp>
        <p:nvSpPr>
          <p:cNvPr id="404" name="Google Shape;404;g2ee5ebd5be6_0_163: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ctr" anchorCtr="0">
            <a:noAutofit/>
          </a:bodyPr>
          <a:lstStyle/>
          <a:p>
            <a:pPr marL="0" lvl="0" indent="0" algn="l">
              <a:lnSpc>
                <a:spcPct val="100000"/>
              </a:lnSpc>
              <a:spcBef>
                <a:spcPts val="0"/>
              </a:spcBef>
              <a:spcAft>
                <a:spcPts val="0"/>
              </a:spcAft>
              <a:buSzPts val="1100"/>
              <a:buNone/>
              <a:defRPr/>
            </a:pPr>
            <a:endParaRPr/>
          </a:p>
        </p:txBody>
      </p:sp>
      <p:sp>
        <p:nvSpPr>
          <p:cNvPr id="405" name="Google Shape;405;g2ee5ebd5be6_0_163:notes"/>
          <p:cNvSpPr txBox="1">
            <a:spLocks noGrp="1"/>
          </p:cNvSpPr>
          <p:nvPr>
            <p:ph type="sldNum" idx="12"/>
          </p:nvPr>
        </p:nvSpPr>
        <p:spPr bwMode="auto">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a:lnSpc>
                <a:spcPct val="100000"/>
              </a:lnSpc>
              <a:spcBef>
                <a:spcPts val="0"/>
              </a:spcBef>
              <a:spcAft>
                <a:spcPts val="0"/>
              </a:spcAft>
              <a:buClr>
                <a:srgbClr val="000000"/>
              </a:buClr>
              <a:buSzPts val="1400"/>
              <a:buFont typeface="Arial"/>
              <a:buNone/>
              <a:defRPr/>
            </a:pPr>
            <a:fld id="{00000000-1234-1234-1234-123412341234}" type="slidenum">
              <a:rPr lang="it-IT" sz="1400" b="0" i="0" u="none" strike="noStrike" cap="none">
                <a:solidFill>
                  <a:srgbClr val="000000"/>
                </a:solidFill>
                <a:latin typeface="Arial"/>
                <a:ea typeface="Arial"/>
                <a:cs typeface="Arial"/>
              </a:rPr>
              <a:t>33</a:t>
            </a:fld>
            <a:endParaRPr sz="1400" b="0" i="0" u="none" strike="noStrike" cap="none">
              <a:solidFill>
                <a:srgbClr val="000000"/>
              </a:solidFill>
              <a:latin typeface="Arial"/>
              <a:ea typeface="Arial"/>
              <a:cs typeface="Arial"/>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10" name="Google Shape;410;g2ee5ebd5be6_0_169:notes"/>
          <p:cNvSpPr>
            <a:spLocks noChangeAspect="1" noGrp="1" noRot="1"/>
          </p:cNvSpPr>
          <p:nvPr>
            <p:ph type="sldImg" idx="2"/>
          </p:nvPr>
        </p:nvSpPr>
        <p:spPr bwMode="auto">
          <a:xfrm>
            <a:off x="-1166813" y="0"/>
            <a:ext cx="5334000" cy="3000375"/>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a:noFill/>
          </a:ln>
        </p:spPr>
      </p:sp>
      <p:sp>
        <p:nvSpPr>
          <p:cNvPr id="411" name="Google Shape;411;g2ee5ebd5be6_0_169: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ctr" anchorCtr="0">
            <a:noAutofit/>
          </a:bodyPr>
          <a:lstStyle/>
          <a:p>
            <a:pPr marL="0" lvl="0" indent="0" algn="l">
              <a:lnSpc>
                <a:spcPct val="100000"/>
              </a:lnSpc>
              <a:spcBef>
                <a:spcPts val="0"/>
              </a:spcBef>
              <a:spcAft>
                <a:spcPts val="0"/>
              </a:spcAft>
              <a:buSzPts val="1100"/>
              <a:buNone/>
              <a:defRPr/>
            </a:pPr>
            <a:endParaRPr/>
          </a:p>
        </p:txBody>
      </p:sp>
      <p:sp>
        <p:nvSpPr>
          <p:cNvPr id="412" name="Google Shape;412;g2ee5ebd5be6_0_169:notes"/>
          <p:cNvSpPr txBox="1">
            <a:spLocks noGrp="1"/>
          </p:cNvSpPr>
          <p:nvPr>
            <p:ph type="sldNum" idx="12"/>
          </p:nvPr>
        </p:nvSpPr>
        <p:spPr bwMode="auto">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a:lnSpc>
                <a:spcPct val="100000"/>
              </a:lnSpc>
              <a:spcBef>
                <a:spcPts val="0"/>
              </a:spcBef>
              <a:spcAft>
                <a:spcPts val="0"/>
              </a:spcAft>
              <a:buClr>
                <a:srgbClr val="000000"/>
              </a:buClr>
              <a:buSzPts val="1400"/>
              <a:buFont typeface="Arial"/>
              <a:buNone/>
              <a:defRPr/>
            </a:pPr>
            <a:fld id="{00000000-1234-1234-1234-123412341234}" type="slidenum">
              <a:rPr lang="it-IT" sz="1400" b="0" i="0" u="none" strike="noStrike" cap="none">
                <a:solidFill>
                  <a:srgbClr val="000000"/>
                </a:solidFill>
                <a:latin typeface="Arial"/>
                <a:ea typeface="Arial"/>
                <a:cs typeface="Arial"/>
              </a:rPr>
              <a:t>34</a:t>
            </a:fld>
            <a:endParaRPr sz="1400" b="0" i="0" u="none" strike="noStrike" cap="none">
              <a:solidFill>
                <a:srgbClr val="000000"/>
              </a:solidFill>
              <a:latin typeface="Arial"/>
              <a:ea typeface="Arial"/>
              <a:cs typeface="Arial"/>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17" name="Google Shape;417;g2ee5ebd5be6_0_175: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418" name="Google Shape;418;g2ee5ebd5be6_0_175: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40" name="Google Shape;440;p131: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441" name="Google Shape;441;p131: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4" name="Google Shape;104;g2b48297e7ae_0_107:notes"/>
          <p:cNvSpPr>
            <a:spLocks noChangeAspect="1" noGrp="1" noRot="1"/>
          </p:cNvSpPr>
          <p:nvPr>
            <p:ph type="sldImg" idx="2"/>
          </p:nvPr>
        </p:nvSpPr>
        <p:spPr bwMode="auto">
          <a:xfrm>
            <a:off x="-1166813" y="0"/>
            <a:ext cx="5334000" cy="3000375"/>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a:noFill/>
          </a:ln>
        </p:spPr>
      </p:sp>
      <p:sp>
        <p:nvSpPr>
          <p:cNvPr id="105" name="Google Shape;105;g2b48297e7ae_0_107: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ctr" anchorCtr="0">
            <a:noAutofit/>
          </a:bodyPr>
          <a:lstStyle/>
          <a:p>
            <a:pPr marL="0" lvl="0" indent="0" algn="l">
              <a:lnSpc>
                <a:spcPct val="100000"/>
              </a:lnSpc>
              <a:spcBef>
                <a:spcPts val="0"/>
              </a:spcBef>
              <a:spcAft>
                <a:spcPts val="0"/>
              </a:spcAft>
              <a:buSzPts val="1100"/>
              <a:buNone/>
              <a:defRPr/>
            </a:pPr>
            <a:endParaRPr/>
          </a:p>
        </p:txBody>
      </p:sp>
      <p:sp>
        <p:nvSpPr>
          <p:cNvPr id="106" name="Google Shape;106;g2b48297e7ae_0_107:notes"/>
          <p:cNvSpPr txBox="1">
            <a:spLocks noGrp="1"/>
          </p:cNvSpPr>
          <p:nvPr>
            <p:ph type="sldNum" idx="12"/>
          </p:nvPr>
        </p:nvSpPr>
        <p:spPr bwMode="auto">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a:lnSpc>
                <a:spcPct val="100000"/>
              </a:lnSpc>
              <a:spcBef>
                <a:spcPts val="0"/>
              </a:spcBef>
              <a:spcAft>
                <a:spcPts val="0"/>
              </a:spcAft>
              <a:buClr>
                <a:srgbClr val="000000"/>
              </a:buClr>
              <a:buSzPts val="1400"/>
              <a:buFont typeface="Arial"/>
              <a:buNone/>
              <a:defRPr/>
            </a:pPr>
            <a:endParaRPr sz="1400" b="0" i="0" u="none" strike="noStrike" cap="none">
              <a:solidFill>
                <a:srgbClr val="000000"/>
              </a:solidFill>
              <a:latin typeface="Arial"/>
              <a:ea typeface="Arial"/>
              <a:cs typeface="Arial"/>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2" name="Google Shape;122;p9: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123" name="Google Shape;123;p9: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9" name="Google Shape;139;p11: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140" name="Google Shape;140;p11: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2" name="Google Shape;152;p13: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3:notes"/>
          <p:cNvSpPr txBox="1">
            <a:spLocks noGrp="1"/>
          </p:cNvSpPr>
          <p:nvPr>
            <p:ph type="body" idx="1"/>
          </p:nvPr>
        </p:nvSpPr>
        <p:spPr bwMode="auto">
          <a:xfrm>
            <a:off x="685800" y="4400550"/>
            <a:ext cx="5486400" cy="3600599"/>
          </a:xfrm>
          <a:prstGeom prst="rect">
            <a:avLst/>
          </a:prstGeom>
          <a:noFill/>
          <a:ln>
            <a:noFill/>
          </a:ln>
        </p:spPr>
        <p:txBody>
          <a:bodyPr spcFirstLastPara="1" wrap="square" lIns="91400" tIns="45675" rIns="91400" bIns="45675" anchor="t" anchorCtr="0">
            <a:noAutofit/>
          </a:bodyPr>
          <a:lstStyle/>
          <a:p>
            <a:pPr marL="0" lvl="0" indent="0" algn="l">
              <a:lnSpc>
                <a:spcPct val="100000"/>
              </a:lnSpc>
              <a:spcBef>
                <a:spcPts val="0"/>
              </a:spcBef>
              <a:spcAft>
                <a:spcPts val="0"/>
              </a:spcAft>
              <a:buClr>
                <a:schemeClr val="dk1"/>
              </a:buClr>
              <a:buSzPts val="1200"/>
              <a:buFont typeface="Calibri"/>
              <a:buNone/>
              <a:defRPr/>
            </a:pPr>
            <a:r>
              <a:rPr lang="it-IT"/>
              <a:t>The Skills4EOSC CC is dedicated to developing and sharing expertise in Open Science, FAIR, EOSC related fields. </a:t>
            </a:r>
            <a:endParaRPr/>
          </a:p>
          <a:p>
            <a:pPr marL="0" lvl="0" indent="0" algn="l">
              <a:lnSpc>
                <a:spcPct val="100000"/>
              </a:lnSpc>
              <a:spcBef>
                <a:spcPts val="0"/>
              </a:spcBef>
              <a:spcAft>
                <a:spcPts val="0"/>
              </a:spcAft>
              <a:buClr>
                <a:schemeClr val="dk1"/>
              </a:buClr>
              <a:buSzPts val="1200"/>
              <a:buFont typeface="Calibri"/>
              <a:buNone/>
              <a:defRPr/>
            </a:pPr>
            <a:r>
              <a:rPr lang="it-IT"/>
              <a:t>It serves as a hub of knowledge and resources for the Country/Region/Domain, and its main goal is to improve the overall competency in the area covered by Skills4EOSC.</a:t>
            </a:r>
            <a:endParaRPr/>
          </a:p>
          <a:p>
            <a:pPr marL="0" lvl="0" indent="0" algn="l">
              <a:lnSpc>
                <a:spcPct val="100000"/>
              </a:lnSpc>
              <a:spcBef>
                <a:spcPts val="0"/>
              </a:spcBef>
              <a:spcAft>
                <a:spcPts val="0"/>
              </a:spcAft>
              <a:buClr>
                <a:schemeClr val="dk1"/>
              </a:buClr>
              <a:buSzPts val="1200"/>
              <a:buFont typeface="Calibri"/>
              <a:buNone/>
              <a:defRPr/>
            </a:pPr>
            <a:r>
              <a:rPr lang="it-IT"/>
              <a:t>The Skills4EOSC CC includes a team of experts who possess in-depth knowledge and experience in the field of OS, FAIR and EOSC. They are responsible for conducting research, providing training and education, and advising other members of the organization on best practices and strategies.</a:t>
            </a:r>
            <a:endParaRPr/>
          </a:p>
          <a:p>
            <a:pPr marL="0" lvl="0" indent="0" algn="l">
              <a:lnSpc>
                <a:spcPct val="100000"/>
              </a:lnSpc>
              <a:spcBef>
                <a:spcPts val="0"/>
              </a:spcBef>
              <a:spcAft>
                <a:spcPts val="0"/>
              </a:spcAft>
              <a:buClr>
                <a:schemeClr val="dk1"/>
              </a:buClr>
              <a:buSzPts val="1200"/>
              <a:buFont typeface="Calibri"/>
              <a:buNone/>
              <a:defRPr/>
            </a:pPr>
            <a:r>
              <a:rPr lang="it-IT"/>
              <a:t>The CC may also develop and maintain a repository of information, tools, and resources related to the area of expertise. This can include publications, white papers, case studies, and other materials that can be accessed by employees within the organization.</a:t>
            </a:r>
            <a:endParaRPr/>
          </a:p>
          <a:p>
            <a:pPr marL="0" lvl="0" indent="0" algn="l">
              <a:lnSpc>
                <a:spcPct val="100000"/>
              </a:lnSpc>
              <a:spcBef>
                <a:spcPts val="0"/>
              </a:spcBef>
              <a:spcAft>
                <a:spcPts val="0"/>
              </a:spcAft>
              <a:buClr>
                <a:schemeClr val="dk1"/>
              </a:buClr>
              <a:buSzPts val="1200"/>
              <a:buFont typeface="Calibri"/>
              <a:buNone/>
              <a:defRPr/>
            </a:pPr>
            <a:r>
              <a:rPr lang="it-IT"/>
              <a:t>Overall, a competence  plays a critical role in fostering a culture of continuous learning and improvement within an organization. By providing access to specialized knowledge and expertise, it can help the organization stay ahead of the curve in its chosen field and drive innovation and growth.</a:t>
            </a:r>
            <a:endParaRPr/>
          </a:p>
          <a:p>
            <a:pPr marL="0" lvl="0" indent="0" algn="l">
              <a:lnSpc>
                <a:spcPct val="100000"/>
              </a:lnSpc>
              <a:spcBef>
                <a:spcPts val="0"/>
              </a:spcBef>
              <a:spcAft>
                <a:spcPts val="0"/>
              </a:spcAft>
              <a:buClr>
                <a:schemeClr val="dk1"/>
              </a:buClr>
              <a:buSzPts val="1200"/>
              <a:buFont typeface="Calibri"/>
              <a:buNone/>
              <a:defRPr/>
            </a:pPr>
            <a:endParaRPr/>
          </a:p>
        </p:txBody>
      </p:sp>
      <p:sp>
        <p:nvSpPr>
          <p:cNvPr id="154" name="Google Shape;154;p13:notes"/>
          <p:cNvSpPr txBox="1">
            <a:spLocks noGrp="1"/>
          </p:cNvSpPr>
          <p:nvPr>
            <p:ph type="sldNum" idx="12"/>
          </p:nvPr>
        </p:nvSpPr>
        <p:spPr bwMode="auto">
          <a:xfrm>
            <a:off x="3884612" y="8685212"/>
            <a:ext cx="2971800" cy="458699"/>
          </a:xfrm>
          <a:prstGeom prst="rect">
            <a:avLst/>
          </a:prstGeom>
          <a:noFill/>
          <a:ln>
            <a:noFill/>
          </a:ln>
        </p:spPr>
        <p:txBody>
          <a:bodyPr spcFirstLastPara="1" wrap="square" lIns="91400" tIns="45675" rIns="91400" bIns="45675" anchor="b" anchorCtr="0">
            <a:noAutofit/>
          </a:bodyPr>
          <a:lstStyle/>
          <a:p>
            <a:pPr marL="0" marR="0" lvl="0" indent="0" algn="r">
              <a:lnSpc>
                <a:spcPct val="100000"/>
              </a:lnSpc>
              <a:spcBef>
                <a:spcPts val="0"/>
              </a:spcBef>
              <a:spcAft>
                <a:spcPts val="0"/>
              </a:spcAft>
              <a:buClr>
                <a:schemeClr val="dk1"/>
              </a:buClr>
              <a:buSzPts val="1200"/>
              <a:buFont typeface="Calibri"/>
              <a:buNone/>
              <a:defRPr/>
            </a:pPr>
            <a:fld id="{00000000-1234-1234-1234-123412341234}" type="slidenum">
              <a:rPr lang="it-IT" sz="1400" b="0" i="0" u="none" strike="noStrike" cap="none">
                <a:solidFill>
                  <a:srgbClr val="000000"/>
                </a:solidFill>
                <a:latin typeface="Arial"/>
                <a:ea typeface="Arial"/>
                <a:cs typeface="Arial"/>
              </a:rPr>
              <a:t>7</a:t>
            </a:fld>
            <a:endParaRPr sz="1400" b="0" i="0" u="none" strike="noStrike" cap="none">
              <a:solidFill>
                <a:srgbClr val="000000"/>
              </a:solidFill>
              <a:latin typeface="Arial"/>
              <a:ea typeface="Arial"/>
              <a:cs typeface="Arial"/>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1" name="Google Shape;171;p29: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29:notes"/>
          <p:cNvSpPr txBox="1">
            <a:spLocks noGrp="1"/>
          </p:cNvSpPr>
          <p:nvPr>
            <p:ph type="body" idx="1"/>
          </p:nvPr>
        </p:nvSpPr>
        <p:spPr bwMode="auto">
          <a:xfrm>
            <a:off x="685800" y="4400550"/>
            <a:ext cx="5486400" cy="3600599"/>
          </a:xfrm>
          <a:prstGeom prst="rect">
            <a:avLst/>
          </a:prstGeom>
          <a:noFill/>
          <a:ln>
            <a:noFill/>
          </a:ln>
        </p:spPr>
        <p:txBody>
          <a:bodyPr spcFirstLastPara="1" wrap="square" lIns="91400" tIns="45675" rIns="91400" bIns="45675" anchor="t" anchorCtr="0">
            <a:noAutofit/>
          </a:bodyPr>
          <a:lstStyle/>
          <a:p>
            <a:pPr marL="0" lvl="0" indent="0" algn="l">
              <a:lnSpc>
                <a:spcPct val="100000"/>
              </a:lnSpc>
              <a:spcBef>
                <a:spcPts val="0"/>
              </a:spcBef>
              <a:spcAft>
                <a:spcPts val="0"/>
              </a:spcAft>
              <a:buClr>
                <a:schemeClr val="dk1"/>
              </a:buClr>
              <a:buSzPts val="1200"/>
              <a:buFont typeface="Calibri"/>
              <a:buNone/>
              <a:defRPr/>
            </a:pPr>
            <a:r>
              <a:rPr lang="it-IT"/>
              <a:t>Foto di </a:t>
            </a:r>
            <a:r>
              <a:rPr lang="it-IT" u="sng">
                <a:solidFill>
                  <a:schemeClr val="hlink"/>
                </a:solidFill>
                <a:hlinkClick r:id="rId3" tooltip="https://unsplash.com/@herfrenchness?utm_source=unsplash&amp;utm_medium=referral&amp;utm_content=creditCopyText"/>
              </a:rPr>
              <a:t>Clarisse Croset</a:t>
            </a:r>
            <a:r>
              <a:rPr lang="it-IT"/>
              <a:t> su </a:t>
            </a:r>
            <a:r>
              <a:rPr lang="it-IT" u="sng">
                <a:solidFill>
                  <a:schemeClr val="hlink"/>
                </a:solidFill>
                <a:hlinkClick r:id="rId4" tooltip="https://unsplash.com/it/foto/-tikpxRBcsA?utm_source=unsplash&amp;utm_medium=referral&amp;utm_content=creditCopyText"/>
              </a:rPr>
              <a:t>Unsplash</a:t>
            </a:r>
            <a:r>
              <a:rPr lang="it-IT"/>
              <a:t> </a:t>
            </a:r>
            <a:endParaRPr/>
          </a:p>
        </p:txBody>
      </p:sp>
      <p:sp>
        <p:nvSpPr>
          <p:cNvPr id="173" name="Google Shape;173;p29:notes"/>
          <p:cNvSpPr txBox="1">
            <a:spLocks noGrp="1"/>
          </p:cNvSpPr>
          <p:nvPr>
            <p:ph type="sldNum" idx="12"/>
          </p:nvPr>
        </p:nvSpPr>
        <p:spPr bwMode="auto">
          <a:xfrm>
            <a:off x="3884612" y="8685212"/>
            <a:ext cx="2971800" cy="458699"/>
          </a:xfrm>
          <a:prstGeom prst="rect">
            <a:avLst/>
          </a:prstGeom>
          <a:noFill/>
          <a:ln>
            <a:noFill/>
          </a:ln>
        </p:spPr>
        <p:txBody>
          <a:bodyPr spcFirstLastPara="1" wrap="square" lIns="91400" tIns="45675" rIns="91400" bIns="45675" anchor="b" anchorCtr="0">
            <a:noAutofit/>
          </a:bodyPr>
          <a:lstStyle/>
          <a:p>
            <a:pPr marL="0" marR="0" lvl="0" indent="0" algn="r">
              <a:lnSpc>
                <a:spcPct val="100000"/>
              </a:lnSpc>
              <a:spcBef>
                <a:spcPts val="0"/>
              </a:spcBef>
              <a:spcAft>
                <a:spcPts val="0"/>
              </a:spcAft>
              <a:buClr>
                <a:schemeClr val="dk1"/>
              </a:buClr>
              <a:buSzPts val="1200"/>
              <a:buFont typeface="Calibri"/>
              <a:buNone/>
              <a:defRPr/>
            </a:pPr>
            <a:fld id="{00000000-1234-1234-1234-123412341234}" type="slidenum">
              <a:rPr lang="it-IT" sz="1400" b="0" i="0" u="none" strike="noStrike" cap="none">
                <a:solidFill>
                  <a:srgbClr val="000000"/>
                </a:solidFill>
                <a:latin typeface="Arial"/>
                <a:ea typeface="Arial"/>
                <a:cs typeface="Arial"/>
              </a:rPr>
              <a:t>8</a:t>
            </a:fld>
            <a:endParaRPr sz="1400" b="0" i="0" u="none" strike="noStrike" cap="none">
              <a:solidFill>
                <a:srgbClr val="000000"/>
              </a:solidFill>
              <a:latin typeface="Arial"/>
              <a:ea typeface="Arial"/>
              <a:cs typeface="Arial"/>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9" name="Google Shape;179;p22:notes"/>
          <p:cNvSpPr txBox="1">
            <a:spLocks noGrp="1"/>
          </p:cNvSpPr>
          <p:nvPr>
            <p:ph type="body" idx="1"/>
          </p:nvPr>
        </p:nvSpPr>
        <p:spPr bwMode="auto">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1100"/>
              <a:buNone/>
              <a:defRPr/>
            </a:pPr>
            <a:endParaRPr/>
          </a:p>
        </p:txBody>
      </p:sp>
      <p:sp>
        <p:nvSpPr>
          <p:cNvPr id="180" name="Google Shape;180;p22:notes"/>
          <p:cNvSpPr>
            <a:spLocks noChangeAspect="1" noGrp="1" noRot="1"/>
          </p:cNvSpPr>
          <p:nvPr>
            <p:ph type="sldImg" idx="2"/>
          </p:nvPr>
        </p:nvSpPr>
        <p:spPr bwMode="auto">
          <a:xfrm>
            <a:off x="3810000" y="514350"/>
            <a:ext cx="4573588" cy="257175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iapositiva titolo" preserve="0" showMasterPhAnim="0" type="title" userDrawn="1">
  <p:cSld name="TITLE">
    <p:bg>
      <p:bgPr shadeToTitle="0">
        <a:blipFill>
          <a:blip r:embed="rId2">
            <a:alphaModFix/>
          </a:blip>
          <a:stretch/>
        </a:blipFill>
      </p:bgPr>
    </p:bg>
    <p:spTree>
      <p:nvGrpSpPr>
        <p:cNvPr id="1" name=""/>
        <p:cNvGrpSpPr/>
        <p:nvPr/>
      </p:nvGrpSpPr>
      <p:grpSpPr bwMode="auto">
        <a:xfrm>
          <a:off x="0" y="0"/>
          <a:ext cx="0" cy="0"/>
          <a:chOff x="0" y="0"/>
          <a:chExt cx="0" cy="0"/>
        </a:xfrm>
      </p:grpSpPr>
      <p:sp>
        <p:nvSpPr>
          <p:cNvPr id="10" name="Google Shape;10;p133"/>
          <p:cNvSpPr txBox="1">
            <a:spLocks noGrp="1"/>
          </p:cNvSpPr>
          <p:nvPr>
            <p:ph type="ctrTitle"/>
          </p:nvPr>
        </p:nvSpPr>
        <p:spPr bwMode="auto">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 name="Google Shape;11;p133"/>
          <p:cNvSpPr txBox="1">
            <a:spLocks noGrp="1"/>
          </p:cNvSpPr>
          <p:nvPr>
            <p:ph type="subTitle" idx="1"/>
          </p:nvPr>
        </p:nvSpPr>
        <p:spPr bwMode="auto">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3_Diapositiva titolo" preserve="0" showMasterPhAnim="0" userDrawn="1">
  <p:cSld name="3_Diapositiva titolo">
    <p:bg>
      <p:bgPr shadeToTitle="0">
        <a:blipFill>
          <a:blip r:embed="rId2">
            <a:alphaModFix/>
          </a:blip>
          <a:stretch/>
        </a:blipFill>
      </p:bgPr>
    </p:bg>
    <p:spTree>
      <p:nvGrpSpPr>
        <p:cNvPr id="1" name=""/>
        <p:cNvGrpSpPr/>
        <p:nvPr/>
      </p:nvGrpSpPr>
      <p:grpSpPr bwMode="auto">
        <a:xfrm>
          <a:off x="0" y="0"/>
          <a:ext cx="0" cy="0"/>
          <a:chOff x="0" y="0"/>
          <a:chExt cx="0" cy="0"/>
        </a:xfrm>
      </p:grpSpPr>
      <p:sp>
        <p:nvSpPr>
          <p:cNvPr id="48" name="Google Shape;48;p140"/>
          <p:cNvSpPr txBox="1">
            <a:spLocks noGrp="1"/>
          </p:cNvSpPr>
          <p:nvPr>
            <p:ph type="ctrTitle"/>
          </p:nvPr>
        </p:nvSpPr>
        <p:spPr bwMode="auto">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9" name="Google Shape;49;p140"/>
          <p:cNvSpPr txBox="1">
            <a:spLocks noGrp="1"/>
          </p:cNvSpPr>
          <p:nvPr>
            <p:ph type="subTitle" idx="1"/>
          </p:nvPr>
        </p:nvSpPr>
        <p:spPr bwMode="auto">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2_Diapositiva titolo" preserve="0" showMasterPhAnim="0" userDrawn="1">
  <p:cSld name="2_Diapositiva titolo">
    <p:bg>
      <p:bgPr shadeToTitle="0">
        <a:blipFill>
          <a:blip r:embed="rId2">
            <a:alphaModFix/>
          </a:blip>
          <a:stretch/>
        </a:blipFill>
      </p:bgPr>
    </p:bg>
    <p:spTree>
      <p:nvGrpSpPr>
        <p:cNvPr id="1" name=""/>
        <p:cNvGrpSpPr/>
        <p:nvPr/>
      </p:nvGrpSpPr>
      <p:grpSpPr bwMode="auto">
        <a:xfrm>
          <a:off x="0" y="0"/>
          <a:ext cx="0" cy="0"/>
          <a:chOff x="0" y="0"/>
          <a:chExt cx="0" cy="0"/>
        </a:xfrm>
      </p:grpSpPr>
      <p:sp>
        <p:nvSpPr>
          <p:cNvPr id="51" name="Google Shape;51;p142"/>
          <p:cNvSpPr txBox="1">
            <a:spLocks noGrp="1"/>
          </p:cNvSpPr>
          <p:nvPr>
            <p:ph type="ctrTitle"/>
          </p:nvPr>
        </p:nvSpPr>
        <p:spPr bwMode="auto">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2" name="Google Shape;52;p142"/>
          <p:cNvSpPr txBox="1">
            <a:spLocks noGrp="1"/>
          </p:cNvSpPr>
          <p:nvPr>
            <p:ph type="subTitle" idx="1"/>
          </p:nvPr>
        </p:nvSpPr>
        <p:spPr bwMode="auto">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4_Diapositiva titolo" preserve="0" showMasterPhAnim="0" userDrawn="1">
  <p:cSld name="4_Diapositiva titolo">
    <p:bg>
      <p:bgPr shadeToTitle="0">
        <a:blipFill>
          <a:blip r:embed="rId2">
            <a:alphaModFix/>
          </a:blip>
          <a:stretch/>
        </a:blipFill>
      </p:bgPr>
    </p:bg>
    <p:spTree>
      <p:nvGrpSpPr>
        <p:cNvPr id="1" name=""/>
        <p:cNvGrpSpPr/>
        <p:nvPr/>
      </p:nvGrpSpPr>
      <p:grpSpPr bwMode="auto">
        <a:xfrm>
          <a:off x="0" y="0"/>
          <a:ext cx="0" cy="0"/>
          <a:chOff x="0" y="0"/>
          <a:chExt cx="0" cy="0"/>
        </a:xfrm>
      </p:grpSpPr>
      <p:sp>
        <p:nvSpPr>
          <p:cNvPr id="54" name="Google Shape;54;p143"/>
          <p:cNvSpPr txBox="1">
            <a:spLocks noGrp="1"/>
          </p:cNvSpPr>
          <p:nvPr>
            <p:ph type="ctrTitle"/>
          </p:nvPr>
        </p:nvSpPr>
        <p:spPr bwMode="auto">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5" name="Google Shape;55;p143"/>
          <p:cNvSpPr txBox="1">
            <a:spLocks noGrp="1"/>
          </p:cNvSpPr>
          <p:nvPr>
            <p:ph type="subTitle" idx="1"/>
          </p:nvPr>
        </p:nvSpPr>
        <p:spPr bwMode="auto">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olo titolo" preserve="0" showMasterPhAnim="0" type="titleOnly" userDrawn="1">
  <p:cSld name="TITLE_ONLY">
    <p:spTree>
      <p:nvGrpSpPr>
        <p:cNvPr id="1" name=""/>
        <p:cNvGrpSpPr/>
        <p:nvPr/>
      </p:nvGrpSpPr>
      <p:grpSpPr bwMode="auto">
        <a:xfrm>
          <a:off x="0" y="0"/>
          <a:ext cx="0" cy="0"/>
          <a:chOff x="0" y="0"/>
          <a:chExt cx="0" cy="0"/>
        </a:xfrm>
      </p:grpSpPr>
      <p:sp>
        <p:nvSpPr>
          <p:cNvPr id="57" name="Google Shape;57;p144"/>
          <p:cNvSpPr txBox="1">
            <a:spLocks noGrp="1"/>
          </p:cNvSpPr>
          <p:nvPr>
            <p:ph type="title"/>
          </p:nvPr>
        </p:nvSpPr>
        <p:spPr bwMode="auto">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8" name="Google Shape;58;p144"/>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fronto" preserve="0" showMasterPhAnim="0" type="twoTxTwoObj" userDrawn="1">
  <p:cSld name="TWO_OBJECTS_WITH_TEXT">
    <p:spTree>
      <p:nvGrpSpPr>
        <p:cNvPr id="1" name=""/>
        <p:cNvGrpSpPr/>
        <p:nvPr/>
      </p:nvGrpSpPr>
      <p:grpSpPr bwMode="auto">
        <a:xfrm>
          <a:off x="0" y="0"/>
          <a:ext cx="0" cy="0"/>
          <a:chOff x="0" y="0"/>
          <a:chExt cx="0" cy="0"/>
        </a:xfrm>
      </p:grpSpPr>
      <p:sp>
        <p:nvSpPr>
          <p:cNvPr id="60" name="Google Shape;60;p145"/>
          <p:cNvSpPr txBox="1">
            <a:spLocks noGrp="1"/>
          </p:cNvSpPr>
          <p:nvPr>
            <p:ph type="title"/>
          </p:nvPr>
        </p:nvSpPr>
        <p:spPr bwMode="auto">
          <a:xfrm>
            <a:off x="839788"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1" name="Google Shape;61;p145"/>
          <p:cNvSpPr txBox="1">
            <a:spLocks noGrp="1"/>
          </p:cNvSpPr>
          <p:nvPr>
            <p:ph type="body" idx="1"/>
          </p:nvPr>
        </p:nvSpPr>
        <p:spPr bwMode="auto">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62" name="Google Shape;62;p145"/>
          <p:cNvSpPr txBox="1">
            <a:spLocks noGrp="1"/>
          </p:cNvSpPr>
          <p:nvPr>
            <p:ph type="body" idx="2"/>
          </p:nvPr>
        </p:nvSpPr>
        <p:spPr bwMode="auto">
          <a:xfrm>
            <a:off x="839789" y="2505074"/>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3" name="Google Shape;63;p145"/>
          <p:cNvSpPr txBox="1">
            <a:spLocks noGrp="1"/>
          </p:cNvSpPr>
          <p:nvPr>
            <p:ph type="body" idx="3"/>
          </p:nvPr>
        </p:nvSpPr>
        <p:spPr bwMode="auto">
          <a:xfrm>
            <a:off x="6172202"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64" name="Google Shape;64;p145"/>
          <p:cNvSpPr txBox="1">
            <a:spLocks noGrp="1"/>
          </p:cNvSpPr>
          <p:nvPr>
            <p:ph type="body" idx="4"/>
          </p:nvPr>
        </p:nvSpPr>
        <p:spPr bwMode="auto">
          <a:xfrm>
            <a:off x="6172202" y="2505074"/>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5" name="Google Shape;65;p145"/>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olo e testo verticale" preserve="0" showMasterPhAnim="0" type="vertTx" userDrawn="1">
  <p:cSld name="VERTICAL_TEXT">
    <p:spTree>
      <p:nvGrpSpPr>
        <p:cNvPr id="1" name=""/>
        <p:cNvGrpSpPr/>
        <p:nvPr/>
      </p:nvGrpSpPr>
      <p:grpSpPr bwMode="auto">
        <a:xfrm>
          <a:off x="0" y="0"/>
          <a:ext cx="0" cy="0"/>
          <a:chOff x="0" y="0"/>
          <a:chExt cx="0" cy="0"/>
        </a:xfrm>
      </p:grpSpPr>
      <p:sp>
        <p:nvSpPr>
          <p:cNvPr id="67" name="Google Shape;67;p146"/>
          <p:cNvSpPr txBox="1">
            <a:spLocks noGrp="1"/>
          </p:cNvSpPr>
          <p:nvPr>
            <p:ph type="title"/>
          </p:nvPr>
        </p:nvSpPr>
        <p:spPr bwMode="auto">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8" name="Google Shape;68;p146"/>
          <p:cNvSpPr txBox="1">
            <a:spLocks noGrp="1"/>
          </p:cNvSpPr>
          <p:nvPr>
            <p:ph type="body" idx="1"/>
          </p:nvPr>
        </p:nvSpPr>
        <p:spPr bwMode="auto">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9" name="Google Shape;69;p146"/>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1_Titolo e testo verticale" preserve="0" showMasterPhAnim="0" type="vertTitleAndTx" userDrawn="1">
  <p:cSld name="VERTICAL_TITLE_AND_VERTICAL_TEXT">
    <p:spTree>
      <p:nvGrpSpPr>
        <p:cNvPr id="1" name=""/>
        <p:cNvGrpSpPr/>
        <p:nvPr/>
      </p:nvGrpSpPr>
      <p:grpSpPr bwMode="auto">
        <a:xfrm>
          <a:off x="0" y="0"/>
          <a:ext cx="0" cy="0"/>
          <a:chOff x="0" y="0"/>
          <a:chExt cx="0" cy="0"/>
        </a:xfrm>
      </p:grpSpPr>
      <p:sp>
        <p:nvSpPr>
          <p:cNvPr id="71" name="Google Shape;71;p147"/>
          <p:cNvSpPr txBox="1">
            <a:spLocks noGrp="1"/>
          </p:cNvSpPr>
          <p:nvPr>
            <p:ph type="title"/>
          </p:nvPr>
        </p:nvSpPr>
        <p:spPr bwMode="auto">
          <a:xfrm rot="5400000">
            <a:off x="7133433"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2" name="Google Shape;72;p147"/>
          <p:cNvSpPr txBox="1">
            <a:spLocks noGrp="1"/>
          </p:cNvSpPr>
          <p:nvPr>
            <p:ph type="body" idx="1"/>
          </p:nvPr>
        </p:nvSpPr>
        <p:spPr bwMode="auto">
          <a:xfrm rot="5400000">
            <a:off x="1799433"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3" name="Google Shape;73;p147"/>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1_Immagine con didascalia" preserve="0" showMasterPhAnim="0" userDrawn="1">
  <p:cSld name="1_Immagine con didascalia">
    <p:spTree>
      <p:nvGrpSpPr>
        <p:cNvPr id="1" name=""/>
        <p:cNvGrpSpPr/>
        <p:nvPr/>
      </p:nvGrpSpPr>
      <p:grpSpPr bwMode="auto">
        <a:xfrm>
          <a:off x="0" y="0"/>
          <a:ext cx="0" cy="0"/>
          <a:chOff x="0" y="0"/>
          <a:chExt cx="0" cy="0"/>
        </a:xfrm>
      </p:grpSpPr>
      <p:sp>
        <p:nvSpPr>
          <p:cNvPr id="75" name="Google Shape;75;g2ee5ebd5be6_0_158"/>
          <p:cNvSpPr txBox="1">
            <a:spLocks noGrp="1"/>
          </p:cNvSpPr>
          <p:nvPr>
            <p:ph type="title"/>
          </p:nvPr>
        </p:nvSpPr>
        <p:spPr bwMode="auto">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4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6" name="Google Shape;76;g2ee5ebd5be6_0_158"/>
          <p:cNvSpPr>
            <a:spLocks noGrp="1"/>
          </p:cNvSpPr>
          <p:nvPr>
            <p:ph type="pic" idx="2"/>
          </p:nvPr>
        </p:nvSpPr>
        <p:spPr bwMode="auto">
          <a:xfrm>
            <a:off x="5183188" y="987429"/>
            <a:ext cx="6172200" cy="4873500"/>
          </a:xfrm>
          <a:prstGeom prst="rect">
            <a:avLst/>
          </a:prstGeom>
          <a:noFill/>
          <a:ln>
            <a:noFill/>
          </a:ln>
        </p:spPr>
      </p:sp>
      <p:sp>
        <p:nvSpPr>
          <p:cNvPr id="77" name="Google Shape;77;g2ee5ebd5be6_0_158"/>
          <p:cNvSpPr txBox="1">
            <a:spLocks noGrp="1"/>
          </p:cNvSpPr>
          <p:nvPr>
            <p:ph type="body" idx="1"/>
          </p:nvPr>
        </p:nvSpPr>
        <p:spPr bwMode="auto">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1600"/>
            </a:lvl1pPr>
            <a:lvl2pPr marL="914400" lvl="1" indent="-228600" algn="l">
              <a:lnSpc>
                <a:spcPct val="90000"/>
              </a:lnSpc>
              <a:spcBef>
                <a:spcPts val="500"/>
              </a:spcBef>
              <a:spcAft>
                <a:spcPts val="0"/>
              </a:spcAft>
              <a:buSzPts val="2400"/>
              <a:buNone/>
              <a:defRPr sz="1400"/>
            </a:lvl2pPr>
            <a:lvl3pPr marL="1371600" lvl="2" indent="-228600" algn="l">
              <a:lnSpc>
                <a:spcPct val="90000"/>
              </a:lnSpc>
              <a:spcBef>
                <a:spcPts val="500"/>
              </a:spcBef>
              <a:spcAft>
                <a:spcPts val="0"/>
              </a:spcAft>
              <a:buSzPts val="2000"/>
              <a:buNone/>
              <a:defRPr sz="1200"/>
            </a:lvl3pPr>
            <a:lvl4pPr marL="1828800" lvl="3" indent="-228600" algn="l">
              <a:lnSpc>
                <a:spcPct val="90000"/>
              </a:lnSpc>
              <a:spcBef>
                <a:spcPts val="500"/>
              </a:spcBef>
              <a:spcAft>
                <a:spcPts val="0"/>
              </a:spcAft>
              <a:buSzPts val="1800"/>
              <a:buNone/>
              <a:defRPr sz="1000"/>
            </a:lvl4pPr>
            <a:lvl5pPr marL="2286000" lvl="4" indent="-228600" algn="l">
              <a:lnSpc>
                <a:spcPct val="90000"/>
              </a:lnSpc>
              <a:spcBef>
                <a:spcPts val="500"/>
              </a:spcBef>
              <a:spcAft>
                <a:spcPts val="0"/>
              </a:spcAft>
              <a:buSzPts val="1800"/>
              <a:buNone/>
              <a:defRPr sz="1000"/>
            </a:lvl5pPr>
            <a:lvl6pPr marL="2743200" lvl="5" indent="-228600" algn="l">
              <a:lnSpc>
                <a:spcPct val="90000"/>
              </a:lnSpc>
              <a:spcBef>
                <a:spcPts val="500"/>
              </a:spcBef>
              <a:spcAft>
                <a:spcPts val="0"/>
              </a:spcAft>
              <a:buSzPts val="1800"/>
              <a:buNone/>
              <a:defRPr sz="1000"/>
            </a:lvl6pPr>
            <a:lvl7pPr marL="3200400" lvl="6" indent="-228600" algn="l">
              <a:lnSpc>
                <a:spcPct val="90000"/>
              </a:lnSpc>
              <a:spcBef>
                <a:spcPts val="500"/>
              </a:spcBef>
              <a:spcAft>
                <a:spcPts val="0"/>
              </a:spcAft>
              <a:buSzPts val="1800"/>
              <a:buNone/>
              <a:defRPr sz="1000"/>
            </a:lvl7pPr>
            <a:lvl8pPr marL="3657600" lvl="7" indent="-228600" algn="l">
              <a:lnSpc>
                <a:spcPct val="90000"/>
              </a:lnSpc>
              <a:spcBef>
                <a:spcPts val="500"/>
              </a:spcBef>
              <a:spcAft>
                <a:spcPts val="0"/>
              </a:spcAft>
              <a:buSzPts val="1800"/>
              <a:buNone/>
              <a:defRPr sz="1000"/>
            </a:lvl8pPr>
            <a:lvl9pPr marL="4114800" lvl="8" indent="-228600" algn="l">
              <a:lnSpc>
                <a:spcPct val="90000"/>
              </a:lnSpc>
              <a:spcBef>
                <a:spcPts val="500"/>
              </a:spcBef>
              <a:spcAft>
                <a:spcPts val="0"/>
              </a:spcAft>
              <a:buSzPts val="1800"/>
              <a:buNone/>
              <a:defRPr sz="1000"/>
            </a:lvl9pPr>
          </a:lstStyle>
          <a:p>
            <a:pPr>
              <a:defRPr/>
            </a:pPr>
            <a:endParaRPr/>
          </a:p>
        </p:txBody>
      </p:sp>
      <p:sp>
        <p:nvSpPr>
          <p:cNvPr id="78" name="Google Shape;78;g2ee5ebd5be6_0_158"/>
          <p:cNvSpPr txBox="1">
            <a:spLocks noGrp="1"/>
          </p:cNvSpPr>
          <p:nvPr>
            <p:ph type="ftr" idx="11"/>
          </p:nvPr>
        </p:nvSpPr>
        <p:spPr bwMode="auto">
          <a:xfrm>
            <a:off x="1578203" y="6413084"/>
            <a:ext cx="53694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ue contenuti" preserve="0" showMasterPhAnim="0" type="twoObj" userDrawn="1">
  <p:cSld name="TWO_OBJECTS">
    <p:spTree>
      <p:nvGrpSpPr>
        <p:cNvPr id="1" name=""/>
        <p:cNvGrpSpPr/>
        <p:nvPr/>
      </p:nvGrpSpPr>
      <p:grpSpPr bwMode="auto">
        <a:xfrm>
          <a:off x="0" y="0"/>
          <a:ext cx="0" cy="0"/>
          <a:chOff x="0" y="0"/>
          <a:chExt cx="0" cy="0"/>
        </a:xfrm>
      </p:grpSpPr>
      <p:sp>
        <p:nvSpPr>
          <p:cNvPr id="13" name="Google Shape;13;p137"/>
          <p:cNvSpPr txBox="1">
            <a:spLocks noGrp="1"/>
          </p:cNvSpPr>
          <p:nvPr>
            <p:ph type="title"/>
          </p:nvPr>
        </p:nvSpPr>
        <p:spPr bwMode="auto">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4" name="Google Shape;14;p137"/>
          <p:cNvSpPr txBox="1">
            <a:spLocks noGrp="1"/>
          </p:cNvSpPr>
          <p:nvPr>
            <p:ph type="body" idx="1"/>
          </p:nvPr>
        </p:nvSpPr>
        <p:spPr bwMode="auto">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 name="Google Shape;15;p137"/>
          <p:cNvSpPr txBox="1">
            <a:spLocks noGrp="1"/>
          </p:cNvSpPr>
          <p:nvPr>
            <p:ph type="body" idx="2"/>
          </p:nvPr>
        </p:nvSpPr>
        <p:spPr bwMode="auto">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 name="Google Shape;16;p137"/>
          <p:cNvSpPr txBox="1">
            <a:spLocks noGrp="1"/>
          </p:cNvSpPr>
          <p:nvPr>
            <p:ph type="sldNum" idx="12"/>
          </p:nvPr>
        </p:nvSpPr>
        <p:spPr bwMode="auto">
          <a:xfrm>
            <a:off x="7569724" y="6356354"/>
            <a:ext cx="3784076"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defRPr>
            </a:lvl1pPr>
            <a:lvl2pPr marL="0" marR="0" lvl="1" indent="0" algn="l">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defRPr>
            </a:lvl2pPr>
            <a:lvl3pPr marL="0" marR="0" lvl="2" indent="0" algn="l">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defRPr>
            </a:lvl3pPr>
            <a:lvl4pPr marL="0" marR="0" lvl="3" indent="0" algn="l">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defRPr>
            </a:lvl4pPr>
            <a:lvl5pPr marL="0" marR="0" lvl="4" indent="0" algn="l">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defRPr>
            </a:lvl5pPr>
            <a:lvl6pPr marL="0" marR="0" lvl="5" indent="0" algn="l">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defRPr>
            </a:lvl6pPr>
            <a:lvl7pPr marL="0" marR="0" lvl="6" indent="0" algn="l">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defRPr>
            </a:lvl7pPr>
            <a:lvl8pPr marL="0" marR="0" lvl="7" indent="0" algn="l">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defRPr>
            </a:lvl8pPr>
            <a:lvl9pPr marL="0" marR="0" lvl="8" indent="0" algn="l">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defRPr>
            </a:lvl9pPr>
          </a:lstStyle>
          <a:p>
            <a:pPr marL="0" lvl="0" indent="0" algn="l">
              <a:spcBef>
                <a:spcPts val="0"/>
              </a:spcBef>
              <a:spcAft>
                <a:spcPts val="0"/>
              </a:spcAft>
              <a:buNone/>
              <a:defRPr/>
            </a:pPr>
            <a:fld id="{00000000-1234-1234-1234-123412341234}" type="slidenum">
              <a:rPr lang="it-IT"/>
              <a:t>‹#›</a:t>
            </a:fld>
            <a:endParaRPr/>
          </a:p>
        </p:txBody>
      </p:sp>
      <p:sp>
        <p:nvSpPr>
          <p:cNvPr id="17" name="Google Shape;17;p137"/>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uto con didascalia" preserve="0" showMasterPhAnim="0" type="objTx" userDrawn="1">
  <p:cSld name="OBJECT_WITH_CAPTION_TEXT">
    <p:spTree>
      <p:nvGrpSpPr>
        <p:cNvPr id="1" name=""/>
        <p:cNvGrpSpPr/>
        <p:nvPr/>
      </p:nvGrpSpPr>
      <p:grpSpPr bwMode="auto">
        <a:xfrm>
          <a:off x="0" y="0"/>
          <a:ext cx="0" cy="0"/>
          <a:chOff x="0" y="0"/>
          <a:chExt cx="0" cy="0"/>
        </a:xfrm>
      </p:grpSpPr>
      <p:sp>
        <p:nvSpPr>
          <p:cNvPr id="19" name="Google Shape;19;p136"/>
          <p:cNvSpPr txBox="1">
            <a:spLocks noGrp="1"/>
          </p:cNvSpPr>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icksand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0" name="Google Shape;20;p136"/>
          <p:cNvSpPr txBox="1">
            <a:spLocks noGrp="1"/>
          </p:cNvSpPr>
          <p:nvPr>
            <p:ph type="body" idx="1"/>
          </p:nvPr>
        </p:nvSpPr>
        <p:spPr bwMode="auto">
          <a:xfrm>
            <a:off x="5183188" y="987429"/>
            <a:ext cx="6172200" cy="4873625"/>
          </a:xfrm>
          <a:prstGeom prst="rect">
            <a:avLst/>
          </a:prstGeom>
          <a:noFill/>
          <a:ln>
            <a:noFill/>
          </a:ln>
        </p:spPr>
        <p:txBody>
          <a:bodyPr spcFirstLastPara="1" wrap="square" lIns="91425" tIns="45700" rIns="91425" bIns="45700" anchor="t" anchorCtr="0">
            <a:normAutofit/>
          </a:bodyPr>
          <a:lstStyle>
            <a:lvl1pPr marL="457200" lvl="0" indent="-431799"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pPr>
              <a:defRPr/>
            </a:pPr>
            <a:endParaRPr/>
          </a:p>
        </p:txBody>
      </p:sp>
      <p:sp>
        <p:nvSpPr>
          <p:cNvPr id="21" name="Google Shape;21;p136"/>
          <p:cNvSpPr txBox="1">
            <a:spLocks noGrp="1"/>
          </p:cNvSpPr>
          <p:nvPr>
            <p:ph type="body" idx="2"/>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22" name="Google Shape;22;p136"/>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olo e contenuto" preserve="0" showMasterPhAnim="0" type="obj" userDrawn="1">
  <p:cSld name="OBJECT">
    <p:spTree>
      <p:nvGrpSpPr>
        <p:cNvPr id="1" name=""/>
        <p:cNvGrpSpPr/>
        <p:nvPr/>
      </p:nvGrpSpPr>
      <p:grpSpPr bwMode="auto">
        <a:xfrm>
          <a:off x="0" y="0"/>
          <a:ext cx="0" cy="0"/>
          <a:chOff x="0" y="0"/>
          <a:chExt cx="0" cy="0"/>
        </a:xfrm>
      </p:grpSpPr>
      <p:sp>
        <p:nvSpPr>
          <p:cNvPr id="24" name="Google Shape;24;p134"/>
          <p:cNvSpPr txBox="1">
            <a:spLocks noGrp="1"/>
          </p:cNvSpPr>
          <p:nvPr>
            <p:ph type="title"/>
          </p:nvPr>
        </p:nvSpPr>
        <p:spPr bwMode="auto">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5" name="Google Shape;25;p134"/>
          <p:cNvSpPr txBox="1">
            <a:spLocks noGrp="1"/>
          </p:cNvSpPr>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6" name="Google Shape;26;p134"/>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uota" preserve="0" showMasterPhAnim="0" type="blank" userDrawn="1">
  <p:cSld name="BLANK">
    <p:spTree>
      <p:nvGrpSpPr>
        <p:cNvPr id="1" name=""/>
        <p:cNvGrpSpPr/>
        <p:nvPr/>
      </p:nvGrpSpPr>
      <p:grpSpPr bwMode="auto">
        <a:xfrm>
          <a:off x="0" y="0"/>
          <a:ext cx="0" cy="0"/>
          <a:chOff x="0" y="0"/>
          <a:chExt cx="0" cy="0"/>
        </a:xfrm>
      </p:grpSpPr>
      <p:sp>
        <p:nvSpPr>
          <p:cNvPr id="28" name="Google Shape;28;p139"/>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Immagine con didascalia" preserve="0" showMasterPhAnim="0" type="picTx" userDrawn="1">
  <p:cSld name="PICTURE_WITH_CAPTION_TEXT">
    <p:spTree>
      <p:nvGrpSpPr>
        <p:cNvPr id="1" name=""/>
        <p:cNvGrpSpPr/>
        <p:nvPr/>
      </p:nvGrpSpPr>
      <p:grpSpPr bwMode="auto">
        <a:xfrm>
          <a:off x="0" y="0"/>
          <a:ext cx="0" cy="0"/>
          <a:chOff x="0" y="0"/>
          <a:chExt cx="0" cy="0"/>
        </a:xfrm>
      </p:grpSpPr>
      <p:sp>
        <p:nvSpPr>
          <p:cNvPr id="30" name="Google Shape;30;p138"/>
          <p:cNvSpPr txBox="1">
            <a:spLocks noGrp="1"/>
          </p:cNvSpPr>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icksand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1" name="Google Shape;31;p138"/>
          <p:cNvSpPr>
            <a:spLocks noGrp="1"/>
          </p:cNvSpPr>
          <p:nvPr>
            <p:ph type="pic" idx="2"/>
          </p:nvPr>
        </p:nvSpPr>
        <p:spPr bwMode="auto">
          <a:xfrm>
            <a:off x="5183188" y="987429"/>
            <a:ext cx="6172200" cy="4873625"/>
          </a:xfrm>
          <a:prstGeom prst="rect">
            <a:avLst/>
          </a:prstGeom>
          <a:noFill/>
          <a:ln>
            <a:noFill/>
          </a:ln>
        </p:spPr>
      </p:sp>
      <p:sp>
        <p:nvSpPr>
          <p:cNvPr id="32" name="Google Shape;32;p138"/>
          <p:cNvSpPr txBox="1">
            <a:spLocks noGrp="1"/>
          </p:cNvSpPr>
          <p:nvPr>
            <p:ph type="body" idx="1"/>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33" name="Google Shape;33;p138"/>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Intestazione sezione" preserve="0" showMasterPhAnim="0" type="secHead" userDrawn="1">
  <p:cSld name="SECTION_HEADER">
    <p:bg>
      <p:bgPr shadeToTitle="0">
        <a:blipFill>
          <a:blip r:embed="rId2">
            <a:alphaModFix/>
          </a:blip>
          <a:stretch/>
        </a:blipFill>
      </p:bgPr>
    </p:bg>
    <p:spTree>
      <p:nvGrpSpPr>
        <p:cNvPr id="1" name=""/>
        <p:cNvGrpSpPr/>
        <p:nvPr/>
      </p:nvGrpSpPr>
      <p:grpSpPr bwMode="auto">
        <a:xfrm>
          <a:off x="0" y="0"/>
          <a:ext cx="0" cy="0"/>
          <a:chOff x="0" y="0"/>
          <a:chExt cx="0" cy="0"/>
        </a:xfrm>
      </p:grpSpPr>
      <p:sp>
        <p:nvSpPr>
          <p:cNvPr id="35" name="Google Shape;35;p141"/>
          <p:cNvSpPr txBox="1">
            <a:spLocks noGrp="1"/>
          </p:cNvSpPr>
          <p:nvPr>
            <p:ph type="title"/>
          </p:nvPr>
        </p:nvSpPr>
        <p:spPr bwMode="auto">
          <a:xfrm>
            <a:off x="84841" y="2677217"/>
            <a:ext cx="6155703" cy="215873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005390"/>
              </a:buClr>
              <a:buSzPts val="4800"/>
              <a:buFont typeface="Quicksand SemiBold"/>
              <a:buNone/>
              <a:defRPr sz="4800">
                <a:solidFill>
                  <a:srgbClr val="00539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6" name="Google Shape;36;p141"/>
          <p:cNvSpPr txBox="1">
            <a:spLocks noGrp="1"/>
          </p:cNvSpPr>
          <p:nvPr>
            <p:ph type="body" idx="1"/>
          </p:nvPr>
        </p:nvSpPr>
        <p:spPr bwMode="auto">
          <a:xfrm>
            <a:off x="84841" y="4846607"/>
            <a:ext cx="6155703" cy="14435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2D050"/>
              </a:buClr>
              <a:buSzPts val="2400"/>
              <a:buNone/>
              <a:defRPr sz="2400">
                <a:solidFill>
                  <a:srgbClr val="92D050"/>
                </a:solidFill>
                <a:latin typeface="Quicksand SemiBold"/>
                <a:ea typeface="Quicksand SemiBold"/>
                <a:cs typeface="Quicksand SemiBold"/>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xt Page 3" preserve="0" showMasterPhAnim="0" userDrawn="1">
  <p:cSld name="Text Page 3">
    <p:spTree>
      <p:nvGrpSpPr>
        <p:cNvPr id="1" name=""/>
        <p:cNvGrpSpPr/>
        <p:nvPr/>
      </p:nvGrpSpPr>
      <p:grpSpPr bwMode="auto">
        <a:xfrm>
          <a:off x="0" y="0"/>
          <a:ext cx="0" cy="0"/>
          <a:chOff x="0" y="0"/>
          <a:chExt cx="0" cy="0"/>
        </a:xfrm>
      </p:grpSpPr>
      <p:pic>
        <p:nvPicPr>
          <p:cNvPr id="38" name="Google Shape;38;g2b48297e7ae_0_100"/>
          <p:cNvPicPr/>
          <p:nvPr/>
        </p:nvPicPr>
        <p:blipFill>
          <a:blip r:embed="rId2">
            <a:alphaModFix/>
          </a:blip>
          <a:stretch/>
        </p:blipFill>
        <p:spPr bwMode="auto">
          <a:xfrm>
            <a:off x="0" y="0"/>
            <a:ext cx="12192000" cy="6858000"/>
          </a:xfrm>
          <a:prstGeom prst="rect">
            <a:avLst/>
          </a:prstGeom>
          <a:noFill/>
          <a:ln>
            <a:noFill/>
          </a:ln>
        </p:spPr>
      </p:pic>
      <p:sp>
        <p:nvSpPr>
          <p:cNvPr id="39" name="Google Shape;39;g2b48297e7ae_0_100"/>
          <p:cNvSpPr txBox="1">
            <a:spLocks noGrp="1"/>
          </p:cNvSpPr>
          <p:nvPr>
            <p:ph type="body" idx="1"/>
          </p:nvPr>
        </p:nvSpPr>
        <p:spPr bwMode="auto">
          <a:xfrm>
            <a:off x="1721738" y="1570383"/>
            <a:ext cx="9830100" cy="4382400"/>
          </a:xfrm>
          <a:prstGeom prst="rect">
            <a:avLst/>
          </a:prstGeom>
          <a:noFill/>
          <a:ln>
            <a:noFill/>
          </a:ln>
        </p:spPr>
        <p:txBody>
          <a:bodyPr spcFirstLastPara="1" wrap="square" lIns="91425" tIns="45700" rIns="91425" bIns="45700" anchor="t" anchorCtr="0">
            <a:normAutofit/>
          </a:bodyPr>
          <a:lstStyle>
            <a:lvl1pPr marL="457200" lvl="0" indent="-228600" algn="l">
              <a:lnSpc>
                <a:spcPct val="130000"/>
              </a:lnSpc>
              <a:spcBef>
                <a:spcPts val="1000"/>
              </a:spcBef>
              <a:spcAft>
                <a:spcPts val="0"/>
              </a:spcAft>
              <a:buClr>
                <a:schemeClr val="dk1"/>
              </a:buClr>
              <a:buSzPts val="1500"/>
              <a:buNone/>
              <a:defRPr sz="1500" b="0" i="0">
                <a:solidFill>
                  <a:schemeClr val="dk1"/>
                </a:solidFill>
                <a:latin typeface="Roboto"/>
                <a:ea typeface="Roboto"/>
                <a:cs typeface="Roboto"/>
              </a:defRPr>
            </a:lvl1pPr>
            <a:lvl2pPr marL="914400" lvl="1" indent="-323850" algn="l">
              <a:lnSpc>
                <a:spcPct val="90000"/>
              </a:lnSpc>
              <a:spcBef>
                <a:spcPts val="500"/>
              </a:spcBef>
              <a:spcAft>
                <a:spcPts val="0"/>
              </a:spcAft>
              <a:buClr>
                <a:srgbClr val="3A3838"/>
              </a:buClr>
              <a:buSzPts val="1500"/>
              <a:buChar char="•"/>
              <a:defRPr sz="1500">
                <a:solidFill>
                  <a:srgbClr val="3A3838"/>
                </a:solidFill>
                <a:latin typeface="Roboto Light"/>
                <a:ea typeface="Roboto Light"/>
                <a:cs typeface="Roboto Light"/>
              </a:defRPr>
            </a:lvl2pPr>
            <a:lvl3pPr marL="1371600" lvl="2" indent="-323850" algn="l">
              <a:lnSpc>
                <a:spcPct val="90000"/>
              </a:lnSpc>
              <a:spcBef>
                <a:spcPts val="500"/>
              </a:spcBef>
              <a:spcAft>
                <a:spcPts val="0"/>
              </a:spcAft>
              <a:buClr>
                <a:srgbClr val="3A3838"/>
              </a:buClr>
              <a:buSzPts val="1500"/>
              <a:buChar char="•"/>
              <a:defRPr sz="1500">
                <a:solidFill>
                  <a:srgbClr val="3A3838"/>
                </a:solidFill>
                <a:latin typeface="Roboto Light"/>
                <a:ea typeface="Roboto Light"/>
                <a:cs typeface="Roboto Light"/>
              </a:defRPr>
            </a:lvl3pPr>
            <a:lvl4pPr marL="1828800" lvl="3" indent="-323850" algn="l">
              <a:lnSpc>
                <a:spcPct val="90000"/>
              </a:lnSpc>
              <a:spcBef>
                <a:spcPts val="500"/>
              </a:spcBef>
              <a:spcAft>
                <a:spcPts val="0"/>
              </a:spcAft>
              <a:buClr>
                <a:srgbClr val="3A3838"/>
              </a:buClr>
              <a:buSzPts val="1500"/>
              <a:buChar char="•"/>
              <a:defRPr sz="1500">
                <a:solidFill>
                  <a:srgbClr val="3A3838"/>
                </a:solidFill>
                <a:latin typeface="Roboto Light"/>
                <a:ea typeface="Roboto Light"/>
                <a:cs typeface="Roboto Light"/>
              </a:defRPr>
            </a:lvl4pPr>
            <a:lvl5pPr marL="2286000" lvl="4" indent="-323850" algn="l">
              <a:lnSpc>
                <a:spcPct val="90000"/>
              </a:lnSpc>
              <a:spcBef>
                <a:spcPts val="500"/>
              </a:spcBef>
              <a:spcAft>
                <a:spcPts val="0"/>
              </a:spcAft>
              <a:buClr>
                <a:srgbClr val="3A3838"/>
              </a:buClr>
              <a:buSzPts val="1500"/>
              <a:buChar char="•"/>
              <a:defRPr sz="1500">
                <a:solidFill>
                  <a:srgbClr val="3A3838"/>
                </a:solidFill>
                <a:latin typeface="Roboto Light"/>
                <a:ea typeface="Roboto Light"/>
                <a:cs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0" name="Google Shape;40;g2b48297e7ae_0_100"/>
          <p:cNvSpPr txBox="1">
            <a:spLocks noGrp="1"/>
          </p:cNvSpPr>
          <p:nvPr>
            <p:ph type="title"/>
          </p:nvPr>
        </p:nvSpPr>
        <p:spPr bwMode="auto">
          <a:xfrm>
            <a:off x="1721738" y="235633"/>
            <a:ext cx="9830100" cy="603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8691"/>
              </a:buClr>
              <a:buSzPts val="3500"/>
              <a:buFont typeface="Roboto"/>
              <a:buNone/>
              <a:defRPr sz="3500" b="0" i="0">
                <a:solidFill>
                  <a:srgbClr val="008691"/>
                </a:solidFill>
                <a:latin typeface="Roboto"/>
                <a:ea typeface="Roboto"/>
                <a:cs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1" name="Google Shape;41;g2b48297e7ae_0_100"/>
          <p:cNvSpPr txBox="1">
            <a:spLocks noGrp="1"/>
          </p:cNvSpPr>
          <p:nvPr>
            <p:ph type="sldNum" idx="12"/>
          </p:nvPr>
        </p:nvSpPr>
        <p:spPr bwMode="auto">
          <a:xfrm>
            <a:off x="10744200" y="6423497"/>
            <a:ext cx="1289099" cy="198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8691"/>
                </a:solidFill>
                <a:latin typeface="Calibri"/>
                <a:ea typeface="Calibri"/>
                <a:cs typeface="Calibri"/>
              </a:defRPr>
            </a:lvl9pPr>
          </a:lstStyle>
          <a:p>
            <a:pPr marL="0" lvl="0" indent="0" algn="r">
              <a:spcBef>
                <a:spcPts val="0"/>
              </a:spcBef>
              <a:spcAft>
                <a:spcPts val="0"/>
              </a:spcAft>
              <a:buNone/>
              <a:defRPr/>
            </a:pPr>
            <a:fld id="{00000000-1234-1234-1234-123412341234}" type="slidenum">
              <a:rPr lang="it-IT"/>
              <a:t>‹#›</a:t>
            </a:fld>
            <a:endParaRPr/>
          </a:p>
        </p:txBody>
      </p:sp>
      <p:sp>
        <p:nvSpPr>
          <p:cNvPr id="42" name="Google Shape;42;g2b48297e7ae_0_100"/>
          <p:cNvSpPr txBox="1">
            <a:spLocks noGrp="1"/>
          </p:cNvSpPr>
          <p:nvPr>
            <p:ph type="body" idx="2"/>
          </p:nvPr>
        </p:nvSpPr>
        <p:spPr bwMode="auto">
          <a:xfrm>
            <a:off x="1721741" y="895137"/>
            <a:ext cx="9830100" cy="364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C0C0C"/>
              </a:buClr>
              <a:buSzPts val="1900"/>
              <a:buNone/>
              <a:defRPr sz="1900" b="0" i="0">
                <a:solidFill>
                  <a:srgbClr val="0C0C0C"/>
                </a:solidFill>
                <a:latin typeface="Roboto"/>
                <a:ea typeface="Roboto"/>
                <a:cs typeface="Robo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3" name="Google Shape;43;g2b48297e7ae_0_100"/>
          <p:cNvSpPr txBox="1">
            <a:spLocks noGrp="1"/>
          </p:cNvSpPr>
          <p:nvPr>
            <p:ph type="ftr" idx="11"/>
          </p:nvPr>
        </p:nvSpPr>
        <p:spPr bwMode="auto">
          <a:xfrm>
            <a:off x="311426"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00869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1_Diapositiva titolo" preserve="0" showMasterPhAnim="0" userDrawn="1">
  <p:cSld name="1_Diapositiva titolo">
    <p:bg>
      <p:bgPr shadeToTitle="0">
        <a:blipFill>
          <a:blip r:embed="rId2">
            <a:alphaModFix/>
          </a:blip>
          <a:stretch/>
        </a:blipFill>
      </p:bgPr>
    </p:bg>
    <p:spTree>
      <p:nvGrpSpPr>
        <p:cNvPr id="1" name=""/>
        <p:cNvGrpSpPr/>
        <p:nvPr/>
      </p:nvGrpSpPr>
      <p:grpSpPr bwMode="auto">
        <a:xfrm>
          <a:off x="0" y="0"/>
          <a:ext cx="0" cy="0"/>
          <a:chOff x="0" y="0"/>
          <a:chExt cx="0" cy="0"/>
        </a:xfrm>
      </p:grpSpPr>
      <p:sp>
        <p:nvSpPr>
          <p:cNvPr id="45" name="Google Shape;45;p135"/>
          <p:cNvSpPr txBox="1">
            <a:spLocks noGrp="1"/>
          </p:cNvSpPr>
          <p:nvPr>
            <p:ph type="ctrTitle"/>
          </p:nvPr>
        </p:nvSpPr>
        <p:spPr bwMode="auto">
          <a:xfrm>
            <a:off x="251381" y="2451543"/>
            <a:ext cx="5536677"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6" name="Google Shape;46;p135"/>
          <p:cNvSpPr txBox="1">
            <a:spLocks noGrp="1"/>
          </p:cNvSpPr>
          <p:nvPr>
            <p:ph type="subTitle" idx="1"/>
          </p:nvPr>
        </p:nvSpPr>
        <p:spPr bwMode="auto">
          <a:xfrm>
            <a:off x="251381" y="4960760"/>
            <a:ext cx="5338714"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blipFill>
          <a:blip r:embed="rId19">
            <a:alphaModFix/>
          </a:blip>
          <a:stretch/>
        </a:blipFill>
      </p:bgPr>
    </p:bg>
    <p:spTree>
      <p:nvGrpSpPr>
        <p:cNvPr id="1" name=""/>
        <p:cNvGrpSpPr/>
        <p:nvPr/>
      </p:nvGrpSpPr>
      <p:grpSpPr bwMode="auto">
        <a:xfrm>
          <a:off x="0" y="0"/>
          <a:ext cx="0" cy="0"/>
          <a:chOff x="0" y="0"/>
          <a:chExt cx="0" cy="0"/>
        </a:xfrm>
      </p:grpSpPr>
      <p:sp>
        <p:nvSpPr>
          <p:cNvPr id="6" name="Google Shape;6;p132"/>
          <p:cNvSpPr txBox="1">
            <a:spLocks noGrp="1"/>
          </p:cNvSpPr>
          <p:nvPr>
            <p:ph type="title"/>
          </p:nvPr>
        </p:nvSpPr>
        <p:spPr bwMode="auto">
          <a:xfrm>
            <a:off x="838200" y="365129"/>
            <a:ext cx="10515600" cy="1325563"/>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dk1"/>
              </a:buClr>
              <a:buSzPts val="4400"/>
              <a:buFont typeface="Quicksand SemiBold"/>
              <a:buNone/>
              <a:defRPr sz="4400" b="0" i="0" u="none" strike="noStrike" cap="none">
                <a:solidFill>
                  <a:schemeClr val="dk1"/>
                </a:solidFill>
                <a:latin typeface="Quicksand SemiBold"/>
                <a:ea typeface="Quicksand SemiBold"/>
                <a:cs typeface="Quicksand SemiBold"/>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endParaRPr/>
          </a:p>
        </p:txBody>
      </p:sp>
      <p:sp>
        <p:nvSpPr>
          <p:cNvPr id="7" name="Google Shape;7;p132"/>
          <p:cNvSpPr txBox="1">
            <a:spLocks noGrp="1"/>
          </p:cNvSpPr>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icksand"/>
                <a:ea typeface="Quicksand"/>
                <a:cs typeface="Quicksand"/>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icksand"/>
                <a:ea typeface="Quicksand"/>
                <a:cs typeface="Quicksand"/>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icksand"/>
                <a:ea typeface="Quicksand"/>
                <a:cs typeface="Quicksand"/>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icksand"/>
                <a:ea typeface="Quicksand"/>
                <a:cs typeface="Quicksand"/>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icksand"/>
                <a:ea typeface="Quicksand"/>
                <a:cs typeface="Quicksand"/>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9pPr>
          </a:lstStyle>
          <a:p>
            <a:pPr>
              <a:defRPr/>
            </a:pPr>
            <a:endParaRPr/>
          </a:p>
        </p:txBody>
      </p:sp>
      <p:sp>
        <p:nvSpPr>
          <p:cNvPr id="8" name="Google Shape;8;p132"/>
          <p:cNvSpPr txBox="1">
            <a:spLocks noGrp="1"/>
          </p:cNvSpPr>
          <p:nvPr>
            <p:ph type="ftr" idx="11"/>
          </p:nvPr>
        </p:nvSpPr>
        <p:spPr bwMode="auto">
          <a:xfrm>
            <a:off x="1578203" y="6413084"/>
            <a:ext cx="5369351"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92D050"/>
                </a:solidFill>
                <a:latin typeface="Quicksand SemiBold"/>
                <a:ea typeface="Quicksand SemiBold"/>
                <a:cs typeface="Quicksand SemiBol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zenodo.org/communities/skills4eosc"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hyperlink" Target="https://doi.org/10.5281/zenodo.8101903"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hyperlink" Target="https://doi.org/10.5281/zenodo.7875541" TargetMode="External"/><Relationship Id="rId5" Type="http://schemas.openxmlformats.org/officeDocument/2006/relationships/hyperlink" Target="https://doi.org/10.5281/zenodo.8305540"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hyperlink" Target="https://doi.org/10.5281/zenodo.7875541" TargetMode="External"/><Relationship Id="rId5" Type="http://schemas.openxmlformats.org/officeDocument/2006/relationships/hyperlink" Target="https://doi.org/10.5281/zenodo.8305540"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hyperlink" Target="https://doi.org/10.5281/zenodo.7875541" TargetMode="External"/><Relationship Id="rId5" Type="http://schemas.openxmlformats.org/officeDocument/2006/relationships/hyperlink" Target="https://doi.org/10.5281/zenodo.8305540"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hyperlink" Target="https://data.europa.eu/doi/10.2848/6977" TargetMode="Externa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4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doi.org/10.5281/zenodo.8305482" TargetMode="Externa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5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5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31.png"/><Relationship Id="rId5" Type="http://schemas.openxmlformats.org/officeDocument/2006/relationships/image" Target="../media/image17.png"/><Relationship Id="rId6" Type="http://schemas.openxmlformats.org/officeDocument/2006/relationships/image" Target="../media/image5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lcrdm.nl/" TargetMode="External"/><Relationship Id="rId4" Type="http://schemas.openxmlformats.org/officeDocument/2006/relationships/image" Target="../media/image6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6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4.jp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5.jp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36.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hyperlink" Target="mailto:coordinator@skills4eosc.eu" TargetMode="External"/><Relationship Id="rId4" Type="http://schemas.openxmlformats.org/officeDocument/2006/relationships/hyperlink" Target="mailto:nana@admin.grnet.gr"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hyperlink" Target="https://unsplash.com/@silas_crioco?utm_source=unsplash&amp;utm_medium=referral&amp;utm_content=creditCopyText" TargetMode="External"/><Relationship Id="rId5" Type="http://schemas.openxmlformats.org/officeDocument/2006/relationships/hyperlink" Target="https://unsplash.com/it/foto/C1P4wHhQbjM?utm_source=unsplash&amp;utm_medium=referral&amp;utm_content=creditCopyText"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2.jpg"/><Relationship Id="rId4" Type="http://schemas.openxmlformats.org/officeDocument/2006/relationships/image" Target="../media/image23.png"/><Relationship Id="rId5" Type="http://schemas.openxmlformats.org/officeDocument/2006/relationships/hyperlink" Target="https://allpros.eu/events/online-workshop-competence-centres-semiconductors" TargetMode="External"/><Relationship Id="rId6" Type="http://schemas.openxmlformats.org/officeDocument/2006/relationships/hyperlink" Target="https://doi.org/10.5281/zenodo.8084984" TargetMode="External"/><Relationship Id="rId7" Type="http://schemas.openxmlformats.org/officeDocument/2006/relationships/hyperlink" Target="http://www.enrio.eu/" TargetMode="External"/><Relationship Id="rId8" Type="http://schemas.openxmlformats.org/officeDocument/2006/relationships/hyperlink" Target="https://www.eurocc-access.eu/" TargetMode="External"/><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3.jp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3" name="Google Shape;83;p1"/>
          <p:cNvSpPr txBox="1">
            <a:spLocks noGrp="1"/>
          </p:cNvSpPr>
          <p:nvPr>
            <p:ph type="ctrTitle"/>
          </p:nvPr>
        </p:nvSpPr>
        <p:spPr bwMode="auto">
          <a:xfrm>
            <a:off x="251381" y="2451543"/>
            <a:ext cx="5536677" cy="2387600"/>
          </a:xfrm>
          <a:prstGeom prst="rect">
            <a:avLst/>
          </a:prstGeom>
          <a:noFill/>
          <a:ln>
            <a:noFill/>
          </a:ln>
        </p:spPr>
        <p:txBody>
          <a:bodyPr spcFirstLastPara="1" wrap="square" lIns="91425" tIns="45700" rIns="91425" bIns="45700" anchor="b" anchorCtr="0">
            <a:normAutofit fontScale="90000"/>
          </a:bodyPr>
          <a:lstStyle/>
          <a:p>
            <a:pPr marL="0" lvl="0" indent="0" algn="l">
              <a:lnSpc>
                <a:spcPct val="90000"/>
              </a:lnSpc>
              <a:spcBef>
                <a:spcPts val="0"/>
              </a:spcBef>
              <a:spcAft>
                <a:spcPts val="0"/>
              </a:spcAft>
              <a:buClr>
                <a:schemeClr val="lt1"/>
              </a:buClr>
              <a:buSzPct val="100000"/>
              <a:buFont typeface="Quicksand SemiBold"/>
              <a:buNone/>
              <a:defRPr/>
            </a:pPr>
            <a:r>
              <a:rPr lang="it-IT"/>
              <a:t>Overview of Skills4EOSC </a:t>
            </a:r>
            <a:endParaRPr/>
          </a:p>
          <a:p>
            <a:pPr marL="0" lvl="0" indent="0" algn="l">
              <a:lnSpc>
                <a:spcPct val="90000"/>
              </a:lnSpc>
              <a:spcBef>
                <a:spcPts val="0"/>
              </a:spcBef>
              <a:spcAft>
                <a:spcPts val="0"/>
              </a:spcAft>
              <a:buClr>
                <a:schemeClr val="lt1"/>
              </a:buClr>
              <a:buSzPct val="167473"/>
              <a:buFont typeface="Quicksand SemiBold"/>
              <a:buNone/>
              <a:defRPr/>
            </a:pPr>
            <a:r>
              <a:rPr lang="it-IT"/>
              <a:t>outcomes and resources </a:t>
            </a:r>
            <a:endParaRPr sz="3400"/>
          </a:p>
        </p:txBody>
      </p:sp>
      <p:sp>
        <p:nvSpPr>
          <p:cNvPr id="84" name="Google Shape;84;p1"/>
          <p:cNvSpPr txBox="1">
            <a:spLocks noGrp="1"/>
          </p:cNvSpPr>
          <p:nvPr>
            <p:ph type="subTitle" idx="1"/>
          </p:nvPr>
        </p:nvSpPr>
        <p:spPr bwMode="auto">
          <a:xfrm>
            <a:off x="251381" y="4893682"/>
            <a:ext cx="5338714" cy="1655762"/>
          </a:xfrm>
          <a:prstGeom prst="rect">
            <a:avLst/>
          </a:prstGeom>
          <a:noFill/>
          <a:ln>
            <a:noFill/>
          </a:ln>
        </p:spPr>
        <p:txBody>
          <a:bodyPr spcFirstLastPara="1" wrap="square" lIns="91425" tIns="45700" rIns="91425" bIns="45700" anchor="t" anchorCtr="0">
            <a:noAutofit/>
          </a:bodyPr>
          <a:lstStyle/>
          <a:p>
            <a:pPr marL="0" lvl="0" indent="0" algn="l">
              <a:lnSpc>
                <a:spcPct val="90000"/>
              </a:lnSpc>
              <a:spcBef>
                <a:spcPts val="0"/>
              </a:spcBef>
              <a:spcAft>
                <a:spcPts val="0"/>
              </a:spcAft>
              <a:buClr>
                <a:srgbClr val="FFC000"/>
              </a:buClr>
              <a:buSzPts val="2800"/>
              <a:buNone/>
              <a:defRPr/>
            </a:pPr>
            <a:r>
              <a:rPr lang="it-IT"/>
              <a:t>20 September 2024</a:t>
            </a:r>
            <a:endParaRPr/>
          </a:p>
          <a:p>
            <a:pPr marL="0" lvl="0" indent="0" algn="l">
              <a:lnSpc>
                <a:spcPct val="90000"/>
              </a:lnSpc>
              <a:spcBef>
                <a:spcPts val="0"/>
              </a:spcBef>
              <a:spcAft>
                <a:spcPts val="0"/>
              </a:spcAft>
              <a:buClr>
                <a:srgbClr val="FFC000"/>
              </a:buClr>
              <a:buSzPts val="2800"/>
              <a:buNone/>
              <a:defRPr/>
            </a:pPr>
            <a:endParaRPr/>
          </a:p>
          <a:p>
            <a:pPr marL="0" lvl="0" indent="0" algn="l">
              <a:lnSpc>
                <a:spcPct val="90000"/>
              </a:lnSpc>
              <a:spcBef>
                <a:spcPts val="0"/>
              </a:spcBef>
              <a:spcAft>
                <a:spcPts val="0"/>
              </a:spcAft>
              <a:buClr>
                <a:srgbClr val="FFC000"/>
              </a:buClr>
              <a:buSzPts val="2800"/>
              <a:buNone/>
              <a:defRPr/>
            </a:pPr>
            <a:r>
              <a:rPr lang="en-US"/>
              <a:t>Nana Anastasopoulou, GRNET</a:t>
            </a:r>
            <a:endParaRPr/>
          </a:p>
          <a:p>
            <a:pPr marL="0" lvl="0" indent="0" algn="l">
              <a:lnSpc>
                <a:spcPct val="90000"/>
              </a:lnSpc>
              <a:spcBef>
                <a:spcPts val="0"/>
              </a:spcBef>
              <a:spcAft>
                <a:spcPts val="0"/>
              </a:spcAft>
              <a:buClr>
                <a:srgbClr val="FFC000"/>
              </a:buClr>
              <a:buSzPts val="2800"/>
              <a:buNone/>
              <a:defRPr/>
            </a:pPr>
            <a:r>
              <a:rPr lang="en-US"/>
              <a:t>T8.2 Task leader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7" name="Google Shape;187;g2b48297e7ae_0_497"/>
          <p:cNvSpPr txBox="1">
            <a:spLocks noGrp="1"/>
          </p:cNvSpPr>
          <p:nvPr>
            <p:ph type="title"/>
          </p:nvPr>
        </p:nvSpPr>
        <p:spPr bwMode="auto">
          <a:xfrm>
            <a:off x="838198" y="365128"/>
            <a:ext cx="10515600" cy="1325700"/>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rgbClr val="0070C0"/>
              </a:buClr>
              <a:buSzPts val="4800"/>
              <a:buFont typeface="Century Gothic"/>
              <a:buNone/>
              <a:defRPr/>
            </a:pPr>
            <a:r>
              <a:rPr lang="it-IT" sz="4800">
                <a:solidFill>
                  <a:srgbClr val="0070C0"/>
                </a:solidFill>
                <a:latin typeface="Century Gothic"/>
                <a:ea typeface="Century Gothic"/>
                <a:cs typeface="Century Gothic"/>
              </a:rPr>
              <a:t>Co-creation</a:t>
            </a:r>
            <a:endParaRPr/>
          </a:p>
        </p:txBody>
      </p:sp>
      <p:sp>
        <p:nvSpPr>
          <p:cNvPr id="188" name="Google Shape;188;g2b48297e7ae_0_497"/>
          <p:cNvSpPr txBox="1"/>
          <p:nvPr/>
        </p:nvSpPr>
        <p:spPr bwMode="auto">
          <a:xfrm>
            <a:off x="839784" y="1518696"/>
            <a:ext cx="10512300" cy="43503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a:lnSpc>
                <a:spcPct val="100000"/>
              </a:lnSpc>
              <a:spcBef>
                <a:spcPts val="2130"/>
              </a:spcBef>
              <a:spcAft>
                <a:spcPts val="0"/>
              </a:spcAft>
              <a:buClr>
                <a:srgbClr val="000000"/>
              </a:buClr>
              <a:buSzPct val="100000"/>
              <a:buFont typeface="Arial"/>
              <a:buNone/>
              <a:defRPr/>
            </a:pPr>
            <a:r>
              <a:rPr lang="it-IT" sz="9000" b="0" i="0" u="none" strike="noStrike" cap="none">
                <a:solidFill>
                  <a:schemeClr val="dk1"/>
                </a:solidFill>
                <a:latin typeface="Quicksand Medium"/>
                <a:ea typeface="Quicksand Medium"/>
                <a:cs typeface="Quicksand Medium"/>
              </a:rPr>
              <a:t>Key project output undergo a two step co-creation process:</a:t>
            </a:r>
            <a:endParaRPr sz="9000" b="0" i="0" u="none" strike="noStrike" cap="none">
              <a:solidFill>
                <a:schemeClr val="dk1"/>
              </a:solidFill>
              <a:latin typeface="Quicksand Medium"/>
              <a:ea typeface="Quicksand Medium"/>
              <a:cs typeface="Quicksand Medium"/>
            </a:endParaRPr>
          </a:p>
          <a:p>
            <a:pPr marL="228600" marR="0" lvl="0" indent="-200025" algn="l">
              <a:lnSpc>
                <a:spcPct val="100000"/>
              </a:lnSpc>
              <a:spcBef>
                <a:spcPts val="2130"/>
              </a:spcBef>
              <a:spcAft>
                <a:spcPts val="0"/>
              </a:spcAft>
              <a:buClr>
                <a:srgbClr val="79B418"/>
              </a:buClr>
              <a:buSzPct val="100000"/>
              <a:buFont typeface="Quicksand Medium"/>
              <a:buChar char="•"/>
              <a:defRPr/>
            </a:pPr>
            <a:r>
              <a:rPr lang="it-IT" sz="9000" b="0" i="0" u="none" strike="noStrike" cap="none">
                <a:solidFill>
                  <a:schemeClr val="dk1"/>
                </a:solidFill>
                <a:latin typeface="Quicksand Medium"/>
                <a:ea typeface="Quicksand Medium"/>
                <a:cs typeface="Quicksand Medium"/>
              </a:rPr>
              <a:t>Consortium level</a:t>
            </a:r>
            <a:endParaRPr sz="9000" b="0" i="0" u="none" strike="noStrike" cap="none">
              <a:solidFill>
                <a:schemeClr val="dk1"/>
              </a:solidFill>
              <a:latin typeface="Quicksand Medium"/>
              <a:ea typeface="Quicksand Medium"/>
              <a:cs typeface="Quicksand Medium"/>
            </a:endParaRPr>
          </a:p>
          <a:p>
            <a:pPr marL="228600" marR="0" lvl="0" indent="-200025" algn="l">
              <a:lnSpc>
                <a:spcPct val="100000"/>
              </a:lnSpc>
              <a:spcBef>
                <a:spcPts val="2130"/>
              </a:spcBef>
              <a:spcAft>
                <a:spcPts val="0"/>
              </a:spcAft>
              <a:buClr>
                <a:srgbClr val="79B418"/>
              </a:buClr>
              <a:buSzPct val="100000"/>
              <a:buFont typeface="Quicksand Medium"/>
              <a:buChar char="•"/>
              <a:defRPr/>
            </a:pPr>
            <a:r>
              <a:rPr lang="it-IT" sz="9000" b="0" i="0" u="none" strike="noStrike" cap="none">
                <a:solidFill>
                  <a:schemeClr val="dk1"/>
                </a:solidFill>
                <a:latin typeface="Quicksand Medium"/>
                <a:ea typeface="Quicksand Medium"/>
                <a:cs typeface="Quicksand Medium"/>
              </a:rPr>
              <a:t>Community level</a:t>
            </a:r>
            <a:endParaRPr sz="9000" b="0" i="0" u="none" strike="noStrike" cap="none">
              <a:solidFill>
                <a:schemeClr val="dk1"/>
              </a:solidFill>
              <a:latin typeface="Quicksand Medium"/>
              <a:ea typeface="Quicksand Medium"/>
              <a:cs typeface="Quicksand Medium"/>
            </a:endParaRPr>
          </a:p>
          <a:p>
            <a:pPr marL="914400" marR="0" lvl="1" indent="-371475" algn="l">
              <a:lnSpc>
                <a:spcPct val="100000"/>
              </a:lnSpc>
              <a:spcBef>
                <a:spcPts val="2130"/>
              </a:spcBef>
              <a:spcAft>
                <a:spcPts val="0"/>
              </a:spcAft>
              <a:buClr>
                <a:srgbClr val="79B418"/>
              </a:buClr>
              <a:buSzPct val="100000"/>
              <a:buFont typeface="Quicksand Medium"/>
              <a:buChar char="○"/>
              <a:defRPr/>
            </a:pPr>
            <a:r>
              <a:rPr lang="it-IT" sz="9000" b="0" i="0" u="none" strike="noStrike" cap="none">
                <a:solidFill>
                  <a:schemeClr val="dk1"/>
                </a:solidFill>
                <a:latin typeface="Quicksand Medium"/>
                <a:ea typeface="Quicksand Medium"/>
                <a:cs typeface="Quicksand Medium"/>
              </a:rPr>
              <a:t>Relevant materials are uploaded in the </a:t>
            </a:r>
            <a:r>
              <a:rPr lang="it-IT" sz="9000" b="0" i="0" u="sng" strike="noStrike" cap="none">
                <a:solidFill>
                  <a:schemeClr val="hlink"/>
                </a:solidFill>
                <a:latin typeface="Quicksand Medium"/>
                <a:ea typeface="Quicksand Medium"/>
                <a:cs typeface="Quicksand Medium"/>
                <a:hlinkClick r:id="rId3" tooltip="https://zenodo.org/communities/skills4eosc"/>
              </a:rPr>
              <a:t>Zenodo Community</a:t>
            </a:r>
            <a:endParaRPr sz="9000" b="0" i="0" u="none" strike="noStrike" cap="none">
              <a:solidFill>
                <a:schemeClr val="dk1"/>
              </a:solidFill>
              <a:latin typeface="Quicksand Medium"/>
              <a:ea typeface="Quicksand Medium"/>
              <a:cs typeface="Quicksand Medium"/>
            </a:endParaRPr>
          </a:p>
          <a:p>
            <a:pPr marL="914400" marR="0" lvl="1" indent="-371475" algn="l">
              <a:lnSpc>
                <a:spcPct val="100000"/>
              </a:lnSpc>
              <a:spcBef>
                <a:spcPts val="2130"/>
              </a:spcBef>
              <a:spcAft>
                <a:spcPts val="0"/>
              </a:spcAft>
              <a:buClr>
                <a:srgbClr val="79B418"/>
              </a:buClr>
              <a:buSzPct val="100000"/>
              <a:buFont typeface="Quicksand Medium"/>
              <a:buChar char="○"/>
              <a:defRPr/>
            </a:pPr>
            <a:r>
              <a:rPr lang="it-IT" sz="9000" b="0" i="0" u="none" strike="noStrike" cap="none">
                <a:solidFill>
                  <a:schemeClr val="dk1"/>
                </a:solidFill>
                <a:latin typeface="Quicksand Medium"/>
                <a:ea typeface="Quicksand Medium"/>
                <a:cs typeface="Quicksand Medium"/>
              </a:rPr>
              <a:t>Relevant stakeholders are invited to participate to the co-creation</a:t>
            </a:r>
            <a:endParaRPr sz="9000" b="0" i="0" u="none" strike="noStrike" cap="none">
              <a:solidFill>
                <a:schemeClr val="dk1"/>
              </a:solidFill>
              <a:latin typeface="Quicksand Medium"/>
              <a:ea typeface="Quicksand Medium"/>
              <a:cs typeface="Quicksand Medium"/>
            </a:endParaRPr>
          </a:p>
          <a:p>
            <a:pPr marL="914400" marR="0" lvl="1" indent="-371475" algn="l">
              <a:lnSpc>
                <a:spcPct val="100000"/>
              </a:lnSpc>
              <a:spcBef>
                <a:spcPts val="2130"/>
              </a:spcBef>
              <a:spcAft>
                <a:spcPts val="0"/>
              </a:spcAft>
              <a:buClr>
                <a:srgbClr val="79B418"/>
              </a:buClr>
              <a:buSzPct val="100000"/>
              <a:buFont typeface="Quicksand Medium"/>
              <a:buChar char="○"/>
              <a:defRPr/>
            </a:pPr>
            <a:r>
              <a:rPr lang="it-IT" sz="9000" b="0" i="0" u="none" strike="noStrike" cap="none">
                <a:solidFill>
                  <a:schemeClr val="dk1"/>
                </a:solidFill>
                <a:latin typeface="Quicksand Medium"/>
                <a:ea typeface="Quicksand Medium"/>
                <a:cs typeface="Quicksand Medium"/>
              </a:rPr>
              <a:t>A feedback survey/questionnaire is used to collect feedback from stakeholders</a:t>
            </a:r>
            <a:endParaRPr sz="9000" b="0" i="0" u="none" strike="noStrike" cap="none">
              <a:solidFill>
                <a:schemeClr val="dk1"/>
              </a:solidFill>
              <a:latin typeface="Quicksand Medium"/>
              <a:ea typeface="Quicksand Medium"/>
              <a:cs typeface="Quicksand Medium"/>
            </a:endParaRPr>
          </a:p>
          <a:p>
            <a:pPr marL="914400" marR="0" lvl="1" indent="-371475" algn="l">
              <a:lnSpc>
                <a:spcPct val="100000"/>
              </a:lnSpc>
              <a:spcBef>
                <a:spcPts val="2130"/>
              </a:spcBef>
              <a:spcAft>
                <a:spcPts val="0"/>
              </a:spcAft>
              <a:buClr>
                <a:srgbClr val="79B418"/>
              </a:buClr>
              <a:buSzPct val="100000"/>
              <a:buFont typeface="Quicksand Medium"/>
              <a:buChar char="○"/>
              <a:defRPr/>
            </a:pPr>
            <a:r>
              <a:rPr lang="it-IT" sz="9000" b="0" i="0" u="none" strike="noStrike" cap="none">
                <a:solidFill>
                  <a:schemeClr val="dk1"/>
                </a:solidFill>
                <a:latin typeface="Quicksand Medium"/>
                <a:ea typeface="Quicksand Medium"/>
                <a:cs typeface="Quicksand Medium"/>
              </a:rPr>
              <a:t>Dedicated webinars/events are organised to allow broader discussion</a:t>
            </a:r>
            <a:endParaRPr sz="9000" b="0" i="0" u="none" strike="noStrike" cap="none">
              <a:solidFill>
                <a:schemeClr val="dk1"/>
              </a:solidFill>
              <a:latin typeface="Quicksand Medium"/>
              <a:ea typeface="Quicksand Medium"/>
              <a:cs typeface="Quicksand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3" name="Google Shape;193;p23"/>
          <p:cNvSpPr/>
          <p:nvPr/>
        </p:nvSpPr>
        <p:spPr bwMode="auto">
          <a:xfrm>
            <a:off x="8208180" y="341200"/>
            <a:ext cx="3395400" cy="5899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a:lnSpc>
                <a:spcPct val="100000"/>
              </a:lnSpc>
              <a:spcBef>
                <a:spcPts val="0"/>
              </a:spcBef>
              <a:spcAft>
                <a:spcPts val="0"/>
              </a:spcAft>
              <a:buClr>
                <a:srgbClr val="000000"/>
              </a:buClr>
              <a:buSzPts val="2400"/>
              <a:buFont typeface="Arial"/>
              <a:buNone/>
              <a:defRPr/>
            </a:pPr>
            <a:r>
              <a:rPr lang="it-IT" sz="2600" b="1" i="0" u="none" strike="noStrike" cap="none">
                <a:solidFill>
                  <a:srgbClr val="3278B1"/>
                </a:solidFill>
                <a:latin typeface="Calibri"/>
                <a:ea typeface="Calibri"/>
                <a:cs typeface="Calibri"/>
              </a:rPr>
              <a:t>Training of Trainers delivery</a:t>
            </a:r>
            <a:endParaRPr sz="2600" b="0" i="0" u="none" strike="noStrike" cap="none">
              <a:solidFill>
                <a:srgbClr val="3278B1"/>
              </a:solidFill>
              <a:latin typeface="Calibri"/>
              <a:ea typeface="Calibri"/>
              <a:cs typeface="Calibri"/>
            </a:endParaRPr>
          </a:p>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Calibri"/>
              <a:ea typeface="Calibri"/>
              <a:cs typeface="Calibri"/>
            </a:endParaRPr>
          </a:p>
        </p:txBody>
      </p:sp>
      <p:sp>
        <p:nvSpPr>
          <p:cNvPr id="194" name="Google Shape;194;p23"/>
          <p:cNvSpPr/>
          <p:nvPr/>
        </p:nvSpPr>
        <p:spPr bwMode="auto">
          <a:xfrm>
            <a:off x="4382098" y="307688"/>
            <a:ext cx="3395400" cy="5899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a:lnSpc>
                <a:spcPct val="100000"/>
              </a:lnSpc>
              <a:spcBef>
                <a:spcPts val="0"/>
              </a:spcBef>
              <a:spcAft>
                <a:spcPts val="0"/>
              </a:spcAft>
              <a:buClr>
                <a:srgbClr val="000000"/>
              </a:buClr>
              <a:buSzPts val="2400"/>
              <a:buFont typeface="Arial"/>
              <a:buNone/>
              <a:defRPr/>
            </a:pPr>
            <a:r>
              <a:rPr lang="it-IT" sz="2600" b="1" i="0" u="none" strike="noStrike" cap="none">
                <a:solidFill>
                  <a:srgbClr val="3278B1"/>
                </a:solidFill>
                <a:latin typeface="Calibri"/>
                <a:ea typeface="Calibri"/>
                <a:cs typeface="Calibri"/>
              </a:rPr>
              <a:t>Design learning paths &amp; material</a:t>
            </a:r>
            <a:endParaRPr sz="2600" b="0" i="0" u="none" strike="noStrike" cap="none">
              <a:solidFill>
                <a:srgbClr val="3278B1"/>
              </a:solidFill>
              <a:latin typeface="Calibri"/>
              <a:ea typeface="Calibri"/>
              <a:cs typeface="Calibri"/>
            </a:endParaRPr>
          </a:p>
        </p:txBody>
      </p:sp>
      <p:sp>
        <p:nvSpPr>
          <p:cNvPr id="195" name="Google Shape;195;p23"/>
          <p:cNvSpPr/>
          <p:nvPr/>
        </p:nvSpPr>
        <p:spPr bwMode="auto">
          <a:xfrm>
            <a:off x="550090" y="315413"/>
            <a:ext cx="3395400" cy="5899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a:lnSpc>
                <a:spcPct val="100000"/>
              </a:lnSpc>
              <a:spcBef>
                <a:spcPts val="0"/>
              </a:spcBef>
              <a:spcAft>
                <a:spcPts val="0"/>
              </a:spcAft>
              <a:buClr>
                <a:srgbClr val="000000"/>
              </a:buClr>
              <a:buSzPts val="2400"/>
              <a:buFont typeface="Arial"/>
              <a:buNone/>
              <a:defRPr/>
            </a:pPr>
            <a:r>
              <a:rPr lang="it-IT" sz="2600" b="1" i="0" u="none" strike="noStrike" cap="none">
                <a:solidFill>
                  <a:srgbClr val="3278B1"/>
                </a:solidFill>
                <a:latin typeface="Calibri"/>
                <a:ea typeface="Calibri"/>
                <a:cs typeface="Calibri"/>
              </a:rPr>
              <a:t>Competences Definition</a:t>
            </a:r>
            <a:endParaRPr sz="2600" b="1" i="0" u="none" strike="noStrike" cap="none">
              <a:solidFill>
                <a:srgbClr val="3278B1"/>
              </a:solidFill>
              <a:latin typeface="Calibri"/>
              <a:ea typeface="Calibri"/>
              <a:cs typeface="Calibri"/>
            </a:endParaRPr>
          </a:p>
        </p:txBody>
      </p:sp>
      <p:sp>
        <p:nvSpPr>
          <p:cNvPr id="196" name="Google Shape;196;p23"/>
          <p:cNvSpPr/>
          <p:nvPr/>
        </p:nvSpPr>
        <p:spPr bwMode="auto">
          <a:xfrm>
            <a:off x="8202288" y="2237919"/>
            <a:ext cx="3395400" cy="4070100"/>
          </a:xfrm>
          <a:prstGeom prst="rect">
            <a:avLst/>
          </a:prstGeom>
          <a:solidFill>
            <a:srgbClr val="3278B1">
              <a:alpha val="41568"/>
            </a:srgbClr>
          </a:solidFill>
          <a:ln>
            <a:noFill/>
          </a:ln>
        </p:spPr>
        <p:txBody>
          <a:bodyPr spcFirstLastPara="1" wrap="square" lIns="91425" tIns="45700" rIns="91425" bIns="45700" anchor="b" anchorCtr="0">
            <a:noAutofit/>
          </a:bodyPr>
          <a:lstStyle/>
          <a:p>
            <a:pPr marL="0" marR="0" lvl="0" indent="0" algn="ctr">
              <a:lnSpc>
                <a:spcPct val="100000"/>
              </a:lnSpc>
              <a:spcBef>
                <a:spcPts val="0"/>
              </a:spcBef>
              <a:spcAft>
                <a:spcPts val="0"/>
              </a:spcAft>
              <a:buClr>
                <a:srgbClr val="000000"/>
              </a:buClr>
              <a:buSzPts val="2200"/>
              <a:buFont typeface="Arial"/>
              <a:buNone/>
              <a:defRPr/>
            </a:pPr>
            <a:r>
              <a:rPr lang="it-IT" sz="2200" b="1" i="0" u="none" strike="noStrike" cap="none">
                <a:solidFill>
                  <a:schemeClr val="dk1"/>
                </a:solidFill>
                <a:latin typeface="Calibri"/>
                <a:ea typeface="Calibri"/>
                <a:cs typeface="Calibri"/>
              </a:rPr>
              <a:t>Training of Trainers</a:t>
            </a:r>
            <a:r>
              <a:rPr lang="it-IT" sz="2200" b="0" i="0" u="none" strike="noStrike" cap="none">
                <a:solidFill>
                  <a:schemeClr val="dk1"/>
                </a:solidFill>
                <a:latin typeface="Calibri"/>
                <a:ea typeface="Calibri"/>
                <a:cs typeface="Calibri"/>
              </a:rPr>
              <a:t> will be delivered to Competence Centres members to multiply the specific competences inside the Skills4EOSC Network.</a:t>
            </a:r>
            <a:endParaRPr sz="1800" b="0" i="0" u="none" strike="noStrike" cap="none">
              <a:solidFill>
                <a:schemeClr val="dk1"/>
              </a:solidFill>
              <a:latin typeface="Calibri"/>
              <a:ea typeface="Calibri"/>
              <a:cs typeface="Calibri"/>
            </a:endParaRPr>
          </a:p>
        </p:txBody>
      </p:sp>
      <p:sp>
        <p:nvSpPr>
          <p:cNvPr id="197" name="Google Shape;197;p23"/>
          <p:cNvSpPr/>
          <p:nvPr/>
        </p:nvSpPr>
        <p:spPr bwMode="auto">
          <a:xfrm>
            <a:off x="4376206" y="2204406"/>
            <a:ext cx="3395400" cy="4070100"/>
          </a:xfrm>
          <a:prstGeom prst="rect">
            <a:avLst/>
          </a:prstGeom>
          <a:solidFill>
            <a:schemeClr val="accent3">
              <a:alpha val="41568"/>
            </a:schemeClr>
          </a:solidFill>
          <a:ln>
            <a:noFill/>
          </a:ln>
        </p:spPr>
        <p:txBody>
          <a:bodyPr spcFirstLastPara="1" wrap="square" lIns="91425" tIns="45700" rIns="91425" bIns="45700" anchor="b" anchorCtr="0">
            <a:noAutofit/>
          </a:bodyPr>
          <a:lstStyle/>
          <a:p>
            <a:pPr marL="0" marR="0" lvl="0" indent="0" algn="ctr">
              <a:lnSpc>
                <a:spcPct val="100000"/>
              </a:lnSpc>
              <a:spcBef>
                <a:spcPts val="0"/>
              </a:spcBef>
              <a:spcAft>
                <a:spcPts val="0"/>
              </a:spcAft>
              <a:buClr>
                <a:srgbClr val="000000"/>
              </a:buClr>
              <a:buSzPts val="2000"/>
              <a:buFont typeface="Arial"/>
              <a:buNone/>
              <a:defRPr/>
            </a:pPr>
            <a:endParaRPr sz="2000" b="0" i="0" u="none" strike="noStrike" cap="none">
              <a:solidFill>
                <a:schemeClr val="dk1"/>
              </a:solidFill>
              <a:latin typeface="Calibri"/>
              <a:ea typeface="Calibri"/>
              <a:cs typeface="Calibri"/>
            </a:endParaRPr>
          </a:p>
          <a:p>
            <a:pPr marL="0" marR="0" lvl="0" indent="0" algn="ctr">
              <a:lnSpc>
                <a:spcPct val="100000"/>
              </a:lnSpc>
              <a:spcBef>
                <a:spcPts val="0"/>
              </a:spcBef>
              <a:spcAft>
                <a:spcPts val="0"/>
              </a:spcAft>
              <a:buClr>
                <a:srgbClr val="000000"/>
              </a:buClr>
              <a:buSzPts val="2000"/>
              <a:buFont typeface="Arial"/>
              <a:buNone/>
              <a:defRPr/>
            </a:pPr>
            <a:endParaRPr sz="2000" b="0" i="0" u="none" strike="noStrike" cap="none">
              <a:solidFill>
                <a:schemeClr val="dk1"/>
              </a:solidFill>
              <a:latin typeface="Calibri"/>
              <a:ea typeface="Calibri"/>
              <a:cs typeface="Calibri"/>
            </a:endParaRPr>
          </a:p>
          <a:p>
            <a:pPr marL="0" marR="0" lvl="0" indent="0" algn="ctr">
              <a:lnSpc>
                <a:spcPct val="100000"/>
              </a:lnSpc>
              <a:spcBef>
                <a:spcPts val="0"/>
              </a:spcBef>
              <a:spcAft>
                <a:spcPts val="0"/>
              </a:spcAft>
              <a:buClr>
                <a:srgbClr val="000000"/>
              </a:buClr>
              <a:buSzPts val="2200"/>
              <a:buFont typeface="Arial"/>
              <a:buNone/>
              <a:defRPr/>
            </a:pPr>
            <a:r>
              <a:rPr lang="it-IT" sz="2200" b="0" i="0" u="none" strike="noStrike" cap="none">
                <a:solidFill>
                  <a:schemeClr val="dk1"/>
                </a:solidFill>
                <a:latin typeface="Calibri"/>
                <a:ea typeface="Calibri"/>
                <a:cs typeface="Calibri"/>
              </a:rPr>
              <a:t>Through the </a:t>
            </a:r>
            <a:r>
              <a:rPr lang="it-IT" sz="2200" b="1" i="0" u="none" strike="noStrike" cap="none">
                <a:solidFill>
                  <a:schemeClr val="dk1"/>
                </a:solidFill>
                <a:latin typeface="Calibri"/>
                <a:ea typeface="Calibri"/>
                <a:cs typeface="Calibri"/>
              </a:rPr>
              <a:t>FAIR by design methodology</a:t>
            </a:r>
            <a:r>
              <a:rPr lang="it-IT" sz="2200" b="0" i="0" u="none" strike="noStrike" cap="none">
                <a:solidFill>
                  <a:schemeClr val="dk1"/>
                </a:solidFill>
                <a:latin typeface="Calibri"/>
                <a:ea typeface="Calibri"/>
                <a:cs typeface="Calibri"/>
              </a:rPr>
              <a:t>, learning materials for Training of Trainer programmes will be developed for various targets</a:t>
            </a:r>
            <a:endParaRPr sz="2000" b="0" i="0" u="none" strike="noStrike" cap="none">
              <a:solidFill>
                <a:schemeClr val="dk1"/>
              </a:solidFill>
              <a:latin typeface="Calibri"/>
              <a:ea typeface="Calibri"/>
              <a:cs typeface="Calibri"/>
            </a:endParaRPr>
          </a:p>
        </p:txBody>
      </p:sp>
      <p:sp>
        <p:nvSpPr>
          <p:cNvPr id="198" name="Google Shape;198;p23"/>
          <p:cNvSpPr/>
          <p:nvPr/>
        </p:nvSpPr>
        <p:spPr bwMode="auto">
          <a:xfrm>
            <a:off x="544200" y="2212131"/>
            <a:ext cx="3395400" cy="4070100"/>
          </a:xfrm>
          <a:prstGeom prst="rect">
            <a:avLst/>
          </a:prstGeom>
          <a:solidFill>
            <a:srgbClr val="95C11F">
              <a:alpha val="41568"/>
            </a:srgbClr>
          </a:solidFill>
          <a:ln>
            <a:noFill/>
          </a:ln>
        </p:spPr>
        <p:txBody>
          <a:bodyPr spcFirstLastPara="1" wrap="square" lIns="91425" tIns="45700" rIns="91425" bIns="45700" anchor="b" anchorCtr="0">
            <a:noAutofit/>
          </a:bodyPr>
          <a:lstStyle/>
          <a:p>
            <a:pPr marL="0" marR="0" lvl="0" indent="0" algn="ctr">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Calibri"/>
              <a:ea typeface="Calibri"/>
              <a:cs typeface="Calibri"/>
            </a:endParaRPr>
          </a:p>
          <a:p>
            <a:pPr marL="0" marR="0" lvl="0" indent="0" algn="ctr">
              <a:lnSpc>
                <a:spcPct val="100000"/>
              </a:lnSpc>
              <a:spcBef>
                <a:spcPts val="0"/>
              </a:spcBef>
              <a:spcAft>
                <a:spcPts val="0"/>
              </a:spcAft>
              <a:buClr>
                <a:srgbClr val="000000"/>
              </a:buClr>
              <a:buSzPts val="2200"/>
              <a:buFont typeface="Arial"/>
              <a:buNone/>
              <a:defRPr/>
            </a:pPr>
            <a:r>
              <a:rPr lang="it-IT" sz="2200" b="0" i="0" u="none" strike="noStrike" cap="none">
                <a:solidFill>
                  <a:schemeClr val="dk1"/>
                </a:solidFill>
                <a:latin typeface="Calibri"/>
                <a:ea typeface="Calibri"/>
                <a:cs typeface="Calibri"/>
              </a:rPr>
              <a:t>Skills4EOSC defines a minimum set of competences for each target in the </a:t>
            </a:r>
            <a:r>
              <a:rPr lang="it-IT" sz="2200" b="1" i="0" u="none" strike="noStrike" cap="none">
                <a:solidFill>
                  <a:schemeClr val="dk1"/>
                </a:solidFill>
                <a:latin typeface="Calibri"/>
                <a:ea typeface="Calibri"/>
                <a:cs typeface="Calibri"/>
              </a:rPr>
              <a:t>Minimum Viable Skillset</a:t>
            </a:r>
            <a:endParaRPr sz="2200" b="1" i="0" u="none" strike="noStrike" cap="none">
              <a:solidFill>
                <a:schemeClr val="dk1"/>
              </a:solidFill>
              <a:latin typeface="Calibri"/>
              <a:ea typeface="Calibri"/>
              <a:cs typeface="Calibri"/>
            </a:endParaRPr>
          </a:p>
        </p:txBody>
      </p:sp>
      <p:sp>
        <p:nvSpPr>
          <p:cNvPr id="199" name="Google Shape;199;p23"/>
          <p:cNvSpPr/>
          <p:nvPr/>
        </p:nvSpPr>
        <p:spPr bwMode="auto">
          <a:xfrm>
            <a:off x="998145" y="1243218"/>
            <a:ext cx="2487600" cy="2160000"/>
          </a:xfrm>
          <a:prstGeom prst="ellipse">
            <a:avLst/>
          </a:prstGeom>
          <a:solidFill>
            <a:srgbClr val="95C11F"/>
          </a:solidFill>
          <a:ln w="571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Calibri"/>
              <a:ea typeface="Calibri"/>
              <a:cs typeface="Calibri"/>
            </a:endParaRPr>
          </a:p>
        </p:txBody>
      </p:sp>
      <p:sp>
        <p:nvSpPr>
          <p:cNvPr id="200" name="Google Shape;200;p23"/>
          <p:cNvSpPr/>
          <p:nvPr/>
        </p:nvSpPr>
        <p:spPr bwMode="auto">
          <a:xfrm>
            <a:off x="4836044" y="1235494"/>
            <a:ext cx="2487600" cy="2160000"/>
          </a:xfrm>
          <a:prstGeom prst="ellipse">
            <a:avLst/>
          </a:prstGeom>
          <a:solidFill>
            <a:schemeClr val="accent3"/>
          </a:solidFill>
          <a:ln w="571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Calibri"/>
              <a:ea typeface="Calibri"/>
              <a:cs typeface="Calibri"/>
            </a:endParaRPr>
          </a:p>
        </p:txBody>
      </p:sp>
      <p:sp>
        <p:nvSpPr>
          <p:cNvPr id="201" name="Google Shape;201;p23"/>
          <p:cNvSpPr/>
          <p:nvPr/>
        </p:nvSpPr>
        <p:spPr bwMode="auto">
          <a:xfrm>
            <a:off x="8656234" y="1269007"/>
            <a:ext cx="2487600" cy="2160000"/>
          </a:xfrm>
          <a:prstGeom prst="ellipse">
            <a:avLst/>
          </a:prstGeom>
          <a:solidFill>
            <a:srgbClr val="3278B1"/>
          </a:solidFill>
          <a:ln w="571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Calibri"/>
              <a:ea typeface="Calibri"/>
              <a:cs typeface="Calibri"/>
            </a:endParaRPr>
          </a:p>
        </p:txBody>
      </p:sp>
      <p:pic>
        <p:nvPicPr>
          <p:cNvPr id="202" name="Google Shape;202;p23"/>
          <p:cNvPicPr/>
          <p:nvPr/>
        </p:nvPicPr>
        <p:blipFill>
          <a:blip r:embed="rId3">
            <a:alphaModFix/>
          </a:blip>
          <a:stretch/>
        </p:blipFill>
        <p:spPr bwMode="auto">
          <a:xfrm>
            <a:off x="1397345" y="1663560"/>
            <a:ext cx="1689056" cy="1466703"/>
          </a:xfrm>
          <a:prstGeom prst="rect">
            <a:avLst/>
          </a:prstGeom>
          <a:noFill/>
          <a:ln>
            <a:noFill/>
          </a:ln>
        </p:spPr>
      </p:pic>
      <p:pic>
        <p:nvPicPr>
          <p:cNvPr id="203" name="Google Shape;203;p23"/>
          <p:cNvPicPr/>
          <p:nvPr/>
        </p:nvPicPr>
        <p:blipFill>
          <a:blip r:embed="rId4">
            <a:alphaModFix/>
          </a:blip>
          <a:stretch/>
        </p:blipFill>
        <p:spPr bwMode="auto">
          <a:xfrm>
            <a:off x="5202644" y="1558950"/>
            <a:ext cx="1742472" cy="1513086"/>
          </a:xfrm>
          <a:prstGeom prst="rect">
            <a:avLst/>
          </a:prstGeom>
          <a:noFill/>
          <a:ln>
            <a:noFill/>
          </a:ln>
        </p:spPr>
      </p:pic>
      <p:pic>
        <p:nvPicPr>
          <p:cNvPr id="204" name="Google Shape;204;p23"/>
          <p:cNvPicPr/>
          <p:nvPr/>
        </p:nvPicPr>
        <p:blipFill>
          <a:blip r:embed="rId5">
            <a:alphaModFix/>
          </a:blip>
          <a:stretch/>
        </p:blipFill>
        <p:spPr bwMode="auto">
          <a:xfrm>
            <a:off x="9084511" y="1592461"/>
            <a:ext cx="1630899" cy="1416201"/>
          </a:xfrm>
          <a:prstGeom prst="rect">
            <a:avLst/>
          </a:prstGeom>
          <a:noFill/>
          <a:ln>
            <a:noFill/>
          </a:ln>
        </p:spPr>
      </p:pic>
      <p:sp>
        <p:nvSpPr>
          <p:cNvPr id="205" name="Google Shape;205;p23"/>
          <p:cNvSpPr/>
          <p:nvPr/>
        </p:nvSpPr>
        <p:spPr bwMode="auto">
          <a:xfrm>
            <a:off x="2628133" y="2865018"/>
            <a:ext cx="1243800" cy="1080000"/>
          </a:xfrm>
          <a:prstGeom prst="ellipse">
            <a:avLst/>
          </a:prstGeom>
          <a:solidFill>
            <a:schemeClr val="lt1"/>
          </a:solidFill>
          <a:ln>
            <a:noFill/>
          </a:ln>
        </p:spPr>
        <p:txBody>
          <a:bodyPr spcFirstLastPara="1" wrap="square" lIns="0" tIns="0" rIns="0" bIns="0" anchor="ctr" anchorCtr="0">
            <a:noAutofit/>
          </a:bodyPr>
          <a:lstStyle/>
          <a:p>
            <a:pPr marL="0" marR="0" lvl="0" indent="0" algn="ctr">
              <a:lnSpc>
                <a:spcPct val="100000"/>
              </a:lnSpc>
              <a:spcBef>
                <a:spcPts val="0"/>
              </a:spcBef>
              <a:spcAft>
                <a:spcPts val="0"/>
              </a:spcAft>
              <a:buClr>
                <a:srgbClr val="000000"/>
              </a:buClr>
              <a:buSzPts val="2200"/>
              <a:buFont typeface="Arial"/>
              <a:buNone/>
              <a:defRPr/>
            </a:pPr>
            <a:endParaRPr sz="2000" b="1" i="0" u="none" strike="noStrike" cap="none">
              <a:solidFill>
                <a:srgbClr val="95C11F"/>
              </a:solidFill>
              <a:latin typeface="Calibri"/>
              <a:ea typeface="Calibri"/>
              <a:cs typeface="Calibri"/>
            </a:endParaRPr>
          </a:p>
        </p:txBody>
      </p:sp>
      <p:sp>
        <p:nvSpPr>
          <p:cNvPr id="206" name="Google Shape;206;p23"/>
          <p:cNvSpPr/>
          <p:nvPr/>
        </p:nvSpPr>
        <p:spPr bwMode="auto">
          <a:xfrm>
            <a:off x="6463928" y="2758814"/>
            <a:ext cx="1243800" cy="1080000"/>
          </a:xfrm>
          <a:prstGeom prst="ellipse">
            <a:avLst/>
          </a:prstGeom>
          <a:solidFill>
            <a:schemeClr val="lt1"/>
          </a:solidFill>
          <a:ln>
            <a:noFill/>
          </a:ln>
        </p:spPr>
        <p:txBody>
          <a:bodyPr spcFirstLastPara="1" wrap="square" lIns="0" tIns="0" rIns="0" bIns="0" anchor="ctr" anchorCtr="0">
            <a:noAutofit/>
          </a:bodyPr>
          <a:lstStyle/>
          <a:p>
            <a:pPr marL="0" marR="0" lvl="0" indent="0" algn="ctr">
              <a:lnSpc>
                <a:spcPct val="100000"/>
              </a:lnSpc>
              <a:spcBef>
                <a:spcPts val="0"/>
              </a:spcBef>
              <a:spcAft>
                <a:spcPts val="0"/>
              </a:spcAft>
              <a:buClr>
                <a:srgbClr val="000000"/>
              </a:buClr>
              <a:buSzPts val="2200"/>
              <a:buFont typeface="Arial"/>
              <a:buNone/>
              <a:defRPr/>
            </a:pPr>
            <a:endParaRPr sz="2400" b="1" i="0" u="none" strike="noStrike" cap="none">
              <a:solidFill>
                <a:srgbClr val="95C11F"/>
              </a:solidFill>
              <a:latin typeface="Calibri"/>
              <a:ea typeface="Calibri"/>
              <a:cs typeface="Calibri"/>
            </a:endParaRPr>
          </a:p>
        </p:txBody>
      </p:sp>
      <p:sp>
        <p:nvSpPr>
          <p:cNvPr id="207" name="Google Shape;207;p23"/>
          <p:cNvSpPr/>
          <p:nvPr/>
        </p:nvSpPr>
        <p:spPr bwMode="auto">
          <a:xfrm>
            <a:off x="10268712" y="3008663"/>
            <a:ext cx="1243800" cy="1080000"/>
          </a:xfrm>
          <a:prstGeom prst="ellipse">
            <a:avLst/>
          </a:prstGeom>
          <a:solidFill>
            <a:schemeClr val="lt1"/>
          </a:solidFill>
          <a:ln>
            <a:noFill/>
          </a:ln>
        </p:spPr>
        <p:txBody>
          <a:bodyPr spcFirstLastPara="1" wrap="square" lIns="0" tIns="0" rIns="0" bIns="0" anchor="ctr" anchorCtr="0">
            <a:noAutofit/>
          </a:bodyPr>
          <a:lstStyle/>
          <a:p>
            <a:pPr marL="0" marR="0" lvl="0" indent="0" algn="ctr">
              <a:lnSpc>
                <a:spcPct val="100000"/>
              </a:lnSpc>
              <a:spcBef>
                <a:spcPts val="0"/>
              </a:spcBef>
              <a:spcAft>
                <a:spcPts val="0"/>
              </a:spcAft>
              <a:buClr>
                <a:srgbClr val="000000"/>
              </a:buClr>
              <a:buSzPts val="2200"/>
              <a:buFont typeface="Arial"/>
              <a:buNone/>
              <a:defRPr/>
            </a:pPr>
            <a:r>
              <a:rPr lang="it-IT" sz="2900" b="1" i="0" u="none" strike="noStrike" cap="none">
                <a:solidFill>
                  <a:schemeClr val="accent2"/>
                </a:solidFill>
                <a:latin typeface="Calibri"/>
                <a:ea typeface="Calibri"/>
                <a:cs typeface="Calibri"/>
              </a:rPr>
              <a:t>Fall 2024</a:t>
            </a:r>
            <a:endParaRPr sz="2900" b="1" i="0" u="none" strike="noStrike" cap="none">
              <a:solidFill>
                <a:schemeClr val="accent2"/>
              </a:solidFill>
              <a:latin typeface="Calibri"/>
              <a:ea typeface="Calibri"/>
              <a:cs typeface="Calibri"/>
            </a:endParaRPr>
          </a:p>
        </p:txBody>
      </p:sp>
      <p:pic>
        <p:nvPicPr>
          <p:cNvPr id="208" name="Google Shape;208;p23"/>
          <p:cNvPicPr/>
          <p:nvPr/>
        </p:nvPicPr>
        <p:blipFill>
          <a:blip r:embed="rId6">
            <a:alphaModFix/>
          </a:blip>
          <a:stretch/>
        </p:blipFill>
        <p:spPr bwMode="auto">
          <a:xfrm>
            <a:off x="6588575" y="2867052"/>
            <a:ext cx="994436" cy="863525"/>
          </a:xfrm>
          <a:prstGeom prst="rect">
            <a:avLst/>
          </a:prstGeom>
          <a:noFill/>
          <a:ln>
            <a:noFill/>
          </a:ln>
        </p:spPr>
      </p:pic>
      <p:pic>
        <p:nvPicPr>
          <p:cNvPr id="209" name="Google Shape;209;p23"/>
          <p:cNvPicPr/>
          <p:nvPr/>
        </p:nvPicPr>
        <p:blipFill>
          <a:blip r:embed="rId7">
            <a:alphaModFix/>
          </a:blip>
          <a:stretch/>
        </p:blipFill>
        <p:spPr bwMode="auto">
          <a:xfrm>
            <a:off x="2752791" y="2973256"/>
            <a:ext cx="994436" cy="8635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5" name="Google Shape;215;g2b48297e7ae_0_129"/>
          <p:cNvSpPr txBox="1">
            <a:spLocks noGrp="1"/>
          </p:cNvSpPr>
          <p:nvPr>
            <p:ph type="title"/>
          </p:nvPr>
        </p:nvSpPr>
        <p:spPr bwMode="auto">
          <a:xfrm>
            <a:off x="838200" y="365125"/>
            <a:ext cx="11124000" cy="1325700"/>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SzPts val="990"/>
              <a:buNone/>
              <a:defRPr/>
            </a:pPr>
            <a:r>
              <a:rPr lang="it-IT" sz="4200">
                <a:solidFill>
                  <a:srgbClr val="0070C0"/>
                </a:solidFill>
                <a:latin typeface="Century Gothic"/>
                <a:ea typeface="Century Gothic"/>
                <a:cs typeface="Century Gothic"/>
              </a:rPr>
              <a:t>ResearchComp: the European Competence Framework for Researchers</a:t>
            </a:r>
            <a:endParaRPr sz="4200">
              <a:solidFill>
                <a:srgbClr val="0070C0"/>
              </a:solidFill>
              <a:latin typeface="Century Gothic"/>
              <a:ea typeface="Century Gothic"/>
              <a:cs typeface="Century Gothic"/>
            </a:endParaRPr>
          </a:p>
        </p:txBody>
      </p:sp>
      <p:sp>
        <p:nvSpPr>
          <p:cNvPr id="216" name="Google Shape;216;g2b48297e7ae_0_129"/>
          <p:cNvSpPr txBox="1">
            <a:spLocks noGrp="1"/>
          </p:cNvSpPr>
          <p:nvPr>
            <p:ph type="body" idx="1"/>
          </p:nvPr>
        </p:nvSpPr>
        <p:spPr bwMode="auto">
          <a:xfrm>
            <a:off x="0" y="1825625"/>
            <a:ext cx="4455900" cy="4351200"/>
          </a:xfrm>
          <a:prstGeom prst="rect">
            <a:avLst/>
          </a:prstGeom>
          <a:noFill/>
          <a:ln>
            <a:noFill/>
          </a:ln>
        </p:spPr>
        <p:txBody>
          <a:bodyPr spcFirstLastPara="1" wrap="square" lIns="91425" tIns="45700" rIns="91425" bIns="45700" anchor="t" anchorCtr="0">
            <a:noAutofit/>
          </a:bodyPr>
          <a:lstStyle/>
          <a:p>
            <a:pPr marL="457200" lvl="0" indent="-323850" algn="l">
              <a:lnSpc>
                <a:spcPct val="114999"/>
              </a:lnSpc>
              <a:spcBef>
                <a:spcPts val="300"/>
              </a:spcBef>
              <a:spcAft>
                <a:spcPts val="0"/>
              </a:spcAft>
              <a:buSzPts val="1500"/>
              <a:buFont typeface="Arial"/>
              <a:buChar char="•"/>
              <a:defRPr/>
            </a:pPr>
            <a:r>
              <a:rPr lang="it-IT" sz="1500" b="1">
                <a:solidFill>
                  <a:srgbClr val="1D1D1D"/>
                </a:solidFill>
                <a:latin typeface="Arial"/>
                <a:ea typeface="Arial"/>
                <a:cs typeface="Arial"/>
              </a:rPr>
              <a:t>7 Competence Areas</a:t>
            </a:r>
            <a:endParaRPr sz="1500" b="1">
              <a:solidFill>
                <a:srgbClr val="1D1D1D"/>
              </a:solidFill>
              <a:latin typeface="Arial"/>
              <a:ea typeface="Arial"/>
              <a:cs typeface="Arial"/>
            </a:endParaRPr>
          </a:p>
          <a:p>
            <a:pPr marL="457200" lvl="0" indent="-323850" algn="l">
              <a:lnSpc>
                <a:spcPct val="114999"/>
              </a:lnSpc>
              <a:spcBef>
                <a:spcPts val="1000"/>
              </a:spcBef>
              <a:spcAft>
                <a:spcPts val="0"/>
              </a:spcAft>
              <a:buSzPts val="1500"/>
              <a:buFont typeface="Arial"/>
              <a:buChar char="•"/>
              <a:defRPr/>
            </a:pPr>
            <a:r>
              <a:rPr lang="it-IT" sz="1500" b="1">
                <a:solidFill>
                  <a:srgbClr val="1D1D1D"/>
                </a:solidFill>
                <a:latin typeface="Arial"/>
                <a:ea typeface="Arial"/>
                <a:cs typeface="Arial"/>
              </a:rPr>
              <a:t>38 Competences</a:t>
            </a:r>
            <a:endParaRPr sz="1500" b="1">
              <a:solidFill>
                <a:srgbClr val="1D1D1D"/>
              </a:solidFill>
              <a:latin typeface="Arial"/>
              <a:ea typeface="Arial"/>
              <a:cs typeface="Arial"/>
            </a:endParaRPr>
          </a:p>
          <a:p>
            <a:pPr marL="457200" lvl="0" indent="-323850" algn="l">
              <a:lnSpc>
                <a:spcPct val="114999"/>
              </a:lnSpc>
              <a:spcBef>
                <a:spcPts val="1000"/>
              </a:spcBef>
              <a:spcAft>
                <a:spcPts val="0"/>
              </a:spcAft>
              <a:buSzPts val="1500"/>
              <a:buFont typeface="Arial"/>
              <a:buChar char="•"/>
              <a:defRPr/>
            </a:pPr>
            <a:r>
              <a:rPr lang="it-IT" sz="1500">
                <a:solidFill>
                  <a:srgbClr val="1D1D1D"/>
                </a:solidFill>
                <a:latin typeface="Arial"/>
                <a:ea typeface="Arial"/>
                <a:cs typeface="Arial"/>
              </a:rPr>
              <a:t>All </a:t>
            </a:r>
            <a:r>
              <a:rPr lang="it-IT" sz="1500" b="1">
                <a:solidFill>
                  <a:srgbClr val="1D1D1D"/>
                </a:solidFill>
                <a:latin typeface="Arial"/>
                <a:ea typeface="Arial"/>
                <a:cs typeface="Arial"/>
              </a:rPr>
              <a:t>competences are equally important &amp; interrelated</a:t>
            </a:r>
            <a:endParaRPr sz="1500" b="1">
              <a:solidFill>
                <a:srgbClr val="1D1D1D"/>
              </a:solidFill>
              <a:latin typeface="Arial"/>
              <a:ea typeface="Arial"/>
              <a:cs typeface="Arial"/>
            </a:endParaRPr>
          </a:p>
          <a:p>
            <a:pPr marL="457200" lvl="0" indent="-323850" algn="l">
              <a:lnSpc>
                <a:spcPct val="114999"/>
              </a:lnSpc>
              <a:spcBef>
                <a:spcPts val="1000"/>
              </a:spcBef>
              <a:spcAft>
                <a:spcPts val="0"/>
              </a:spcAft>
              <a:buSzPts val="1500"/>
              <a:buFont typeface="Arial"/>
              <a:buChar char="•"/>
              <a:defRPr/>
            </a:pPr>
            <a:r>
              <a:rPr lang="it-IT" sz="1500">
                <a:solidFill>
                  <a:srgbClr val="1D1D1D"/>
                </a:solidFill>
                <a:latin typeface="Arial"/>
                <a:ea typeface="Arial"/>
                <a:cs typeface="Arial"/>
              </a:rPr>
              <a:t>Competences can be acquired via </a:t>
            </a:r>
            <a:r>
              <a:rPr lang="it-IT" sz="1500" b="1">
                <a:solidFill>
                  <a:srgbClr val="1D1D1D"/>
                </a:solidFill>
                <a:latin typeface="Arial"/>
                <a:ea typeface="Arial"/>
                <a:cs typeface="Arial"/>
              </a:rPr>
              <a:t>dedicated training, on-the-job-training, peer-to-peer learning, coaching and mentoring</a:t>
            </a:r>
            <a:endParaRPr sz="1500" b="1">
              <a:solidFill>
                <a:srgbClr val="1D1D1D"/>
              </a:solidFill>
              <a:latin typeface="Arial"/>
              <a:ea typeface="Arial"/>
              <a:cs typeface="Arial"/>
            </a:endParaRPr>
          </a:p>
          <a:p>
            <a:pPr marL="457200" lvl="0" indent="-323850" algn="l">
              <a:lnSpc>
                <a:spcPct val="114999"/>
              </a:lnSpc>
              <a:spcBef>
                <a:spcPts val="1000"/>
              </a:spcBef>
              <a:spcAft>
                <a:spcPts val="0"/>
              </a:spcAft>
              <a:buSzPts val="1500"/>
              <a:buFont typeface="Arial"/>
              <a:buChar char="•"/>
              <a:defRPr/>
            </a:pPr>
            <a:r>
              <a:rPr lang="it-IT" sz="1500" b="1">
                <a:solidFill>
                  <a:srgbClr val="1D1D1D"/>
                </a:solidFill>
                <a:latin typeface="Arial"/>
                <a:ea typeface="Arial"/>
                <a:cs typeface="Arial"/>
              </a:rPr>
              <a:t>Each stakeholder </a:t>
            </a:r>
            <a:r>
              <a:rPr lang="it-IT" sz="1500">
                <a:solidFill>
                  <a:srgbClr val="1D1D1D"/>
                </a:solidFill>
                <a:latin typeface="Arial"/>
                <a:ea typeface="Arial"/>
                <a:cs typeface="Arial"/>
              </a:rPr>
              <a:t>can use the Framework as a starting point to address its </a:t>
            </a:r>
            <a:r>
              <a:rPr lang="it-IT" sz="1500" b="1">
                <a:solidFill>
                  <a:srgbClr val="1D1D1D"/>
                </a:solidFill>
                <a:latin typeface="Arial"/>
                <a:ea typeface="Arial"/>
                <a:cs typeface="Arial"/>
              </a:rPr>
              <a:t>own needs</a:t>
            </a:r>
            <a:endParaRPr sz="1500" b="1">
              <a:solidFill>
                <a:srgbClr val="1D1D1D"/>
              </a:solidFill>
              <a:latin typeface="Arial"/>
              <a:ea typeface="Arial"/>
              <a:cs typeface="Arial"/>
            </a:endParaRPr>
          </a:p>
          <a:p>
            <a:pPr marL="457200" lvl="0" indent="-323850" algn="l">
              <a:lnSpc>
                <a:spcPct val="114999"/>
              </a:lnSpc>
              <a:spcBef>
                <a:spcPts val="1000"/>
              </a:spcBef>
              <a:spcAft>
                <a:spcPts val="0"/>
              </a:spcAft>
              <a:buSzPts val="1500"/>
              <a:buFont typeface="Arial"/>
              <a:buChar char="•"/>
              <a:defRPr/>
            </a:pPr>
            <a:r>
              <a:rPr lang="it-IT" sz="1500">
                <a:solidFill>
                  <a:srgbClr val="1D1D1D"/>
                </a:solidFill>
                <a:latin typeface="Arial"/>
                <a:ea typeface="Arial"/>
                <a:cs typeface="Arial"/>
              </a:rPr>
              <a:t>Researchers encouraged to </a:t>
            </a:r>
            <a:r>
              <a:rPr lang="it-IT" sz="1500" b="1">
                <a:solidFill>
                  <a:srgbClr val="1D1D1D"/>
                </a:solidFill>
                <a:latin typeface="Arial"/>
                <a:ea typeface="Arial"/>
                <a:cs typeface="Arial"/>
              </a:rPr>
              <a:t>develop competences in all 7 areas, but should </a:t>
            </a:r>
            <a:r>
              <a:rPr lang="it-IT" sz="1500" b="1" u="sng">
                <a:solidFill>
                  <a:srgbClr val="1D1D1D"/>
                </a:solidFill>
                <a:latin typeface="Arial"/>
                <a:ea typeface="Arial"/>
                <a:cs typeface="Arial"/>
              </a:rPr>
              <a:t>not</a:t>
            </a:r>
            <a:r>
              <a:rPr lang="it-IT" sz="1500" b="1">
                <a:solidFill>
                  <a:srgbClr val="1D1D1D"/>
                </a:solidFill>
                <a:latin typeface="Arial"/>
                <a:ea typeface="Arial"/>
                <a:cs typeface="Arial"/>
              </a:rPr>
              <a:t> acquire the same or the highest level of proficiency for all competences</a:t>
            </a:r>
            <a:endParaRPr sz="1500" b="1">
              <a:solidFill>
                <a:srgbClr val="1D1D1D"/>
              </a:solidFill>
              <a:latin typeface="Arial"/>
              <a:ea typeface="Arial"/>
              <a:cs typeface="Arial"/>
            </a:endParaRPr>
          </a:p>
          <a:p>
            <a:pPr marL="285750" lvl="0" indent="-190500" algn="l">
              <a:lnSpc>
                <a:spcPct val="130000"/>
              </a:lnSpc>
              <a:spcBef>
                <a:spcPts val="1000"/>
              </a:spcBef>
              <a:spcAft>
                <a:spcPts val="0"/>
              </a:spcAft>
              <a:buSzPts val="1500"/>
              <a:buFont typeface="Arial"/>
              <a:buNone/>
              <a:defRPr/>
            </a:pPr>
            <a:endParaRPr sz="2700"/>
          </a:p>
        </p:txBody>
      </p:sp>
      <p:sp>
        <p:nvSpPr>
          <p:cNvPr id="217" name="Google Shape;217;g2b48297e7ae_0_129"/>
          <p:cNvSpPr txBox="1">
            <a:spLocks noGrp="1"/>
          </p:cNvSpPr>
          <p:nvPr>
            <p:ph type="ftr" idx="11"/>
          </p:nvPr>
        </p:nvSpPr>
        <p:spPr bwMode="auto">
          <a:xfrm>
            <a:off x="1578203" y="6413084"/>
            <a:ext cx="5369400" cy="365100"/>
          </a:xfrm>
          <a:prstGeom prst="rect">
            <a:avLst/>
          </a:prstGeom>
          <a:noFill/>
          <a:ln>
            <a:noFill/>
          </a:ln>
        </p:spPr>
        <p:txBody>
          <a:bodyPr spcFirstLastPara="1" wrap="square" lIns="91425" tIns="45700" rIns="91425" bIns="45700" anchor="ctr" anchorCtr="0">
            <a:noAutofit/>
          </a:bodyPr>
          <a:lstStyle/>
          <a:p>
            <a:pPr marL="0" lvl="0" indent="0" algn="r">
              <a:lnSpc>
                <a:spcPct val="100000"/>
              </a:lnSpc>
              <a:spcBef>
                <a:spcPts val="0"/>
              </a:spcBef>
              <a:spcAft>
                <a:spcPts val="0"/>
              </a:spcAft>
              <a:buClr>
                <a:srgbClr val="000000"/>
              </a:buClr>
              <a:buSzPts val="900"/>
              <a:buFont typeface="Arial"/>
              <a:buNone/>
              <a:defRPr/>
            </a:pPr>
            <a:fld id="{00000000-1234-1234-1234-123412341234}" type="slidenum">
              <a:rPr lang="it-IT"/>
              <a:t>12</a:t>
            </a:fld>
            <a:endParaRPr/>
          </a:p>
        </p:txBody>
      </p:sp>
      <p:pic>
        <p:nvPicPr>
          <p:cNvPr id="218" name="Google Shape;218;g2b48297e7ae_0_129"/>
          <p:cNvPicPr/>
          <p:nvPr/>
        </p:nvPicPr>
        <p:blipFill>
          <a:blip r:embed="rId3">
            <a:alphaModFix/>
          </a:blip>
          <a:stretch/>
        </p:blipFill>
        <p:spPr bwMode="auto">
          <a:xfrm>
            <a:off x="4691525" y="1843229"/>
            <a:ext cx="5130399" cy="4417455"/>
          </a:xfrm>
          <a:prstGeom prst="rect">
            <a:avLst/>
          </a:prstGeom>
          <a:noFill/>
          <a:ln>
            <a:noFill/>
          </a:ln>
        </p:spPr>
      </p:pic>
      <p:pic>
        <p:nvPicPr>
          <p:cNvPr id="219" name="Google Shape;219;g2b48297e7ae_0_129"/>
          <p:cNvPicPr/>
          <p:nvPr/>
        </p:nvPicPr>
        <p:blipFill>
          <a:blip r:embed="rId4">
            <a:alphaModFix/>
          </a:blip>
          <a:stretch/>
        </p:blipFill>
        <p:spPr bwMode="auto">
          <a:xfrm>
            <a:off x="9974325" y="3338377"/>
            <a:ext cx="1901661" cy="13257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24" name="Google Shape;224;p48"/>
          <p:cNvPicPr/>
          <p:nvPr/>
        </p:nvPicPr>
        <p:blipFill>
          <a:blip r:embed="rId3">
            <a:alphaModFix/>
          </a:blip>
          <a:stretch/>
        </p:blipFill>
        <p:spPr bwMode="auto">
          <a:xfrm>
            <a:off x="7751550" y="1627802"/>
            <a:ext cx="3967825" cy="4669625"/>
          </a:xfrm>
          <a:prstGeom prst="rect">
            <a:avLst/>
          </a:prstGeom>
          <a:noFill/>
          <a:ln>
            <a:noFill/>
          </a:ln>
        </p:spPr>
      </p:pic>
      <p:sp>
        <p:nvSpPr>
          <p:cNvPr id="225" name="Google Shape;225;p48"/>
          <p:cNvSpPr txBox="1"/>
          <p:nvPr/>
        </p:nvSpPr>
        <p:spPr bwMode="auto">
          <a:xfrm>
            <a:off x="2367749" y="1688925"/>
            <a:ext cx="5532900" cy="4547400"/>
          </a:xfrm>
          <a:prstGeom prst="rect">
            <a:avLst/>
          </a:prstGeom>
          <a:noFill/>
          <a:ln>
            <a:noFill/>
          </a:ln>
        </p:spPr>
        <p:txBody>
          <a:bodyPr spcFirstLastPara="1" wrap="square" lIns="91425" tIns="45700" rIns="91425" bIns="45700" anchor="t" anchorCtr="0">
            <a:normAutofit fontScale="32500" lnSpcReduction="20000"/>
          </a:bodyPr>
          <a:lstStyle/>
          <a:p>
            <a:pPr marL="0" marR="0" lvl="0" indent="0" algn="l">
              <a:lnSpc>
                <a:spcPct val="90000"/>
              </a:lnSpc>
              <a:spcBef>
                <a:spcPts val="0"/>
              </a:spcBef>
              <a:spcAft>
                <a:spcPts val="0"/>
              </a:spcAft>
              <a:buClr>
                <a:srgbClr val="000000"/>
              </a:buClr>
              <a:buSzPct val="95238"/>
              <a:buFont typeface="Arial"/>
              <a:buNone/>
              <a:defRPr/>
            </a:pPr>
            <a:r>
              <a:rPr lang="it-IT" sz="8400" b="0" i="0" u="none" strike="noStrike" cap="none">
                <a:solidFill>
                  <a:srgbClr val="000000"/>
                </a:solidFill>
                <a:latin typeface="Calibri"/>
                <a:ea typeface="Calibri"/>
                <a:cs typeface="Calibri"/>
              </a:rPr>
              <a:t>The</a:t>
            </a:r>
            <a:r>
              <a:rPr lang="it-IT" sz="8400" b="1" i="0" u="none" strike="noStrike" cap="none">
                <a:solidFill>
                  <a:srgbClr val="3278B1"/>
                </a:solidFill>
                <a:latin typeface="Calibri"/>
                <a:ea typeface="Calibri"/>
                <a:cs typeface="Calibri"/>
              </a:rPr>
              <a:t> Minimum Viable Skillset</a:t>
            </a:r>
            <a:r>
              <a:rPr lang="it-IT" sz="8400" b="0" i="0" u="none" strike="noStrike" cap="none">
                <a:solidFill>
                  <a:srgbClr val="000000"/>
                </a:solidFill>
                <a:latin typeface="Calibri"/>
                <a:ea typeface="Calibri"/>
                <a:cs typeface="Calibri"/>
              </a:rPr>
              <a:t> profiles:</a:t>
            </a:r>
            <a:endParaRPr sz="8400" b="0" i="0" u="none" strike="noStrike" cap="none">
              <a:solidFill>
                <a:schemeClr val="dk1"/>
              </a:solidFill>
              <a:latin typeface="Calibri"/>
              <a:ea typeface="Calibri"/>
              <a:cs typeface="Calibri"/>
            </a:endParaRPr>
          </a:p>
          <a:p>
            <a:pPr marL="685800" marR="0" lvl="1" indent="-234950" algn="l">
              <a:lnSpc>
                <a:spcPct val="90000"/>
              </a:lnSpc>
              <a:spcBef>
                <a:spcPts val="1916"/>
              </a:spcBef>
              <a:spcAft>
                <a:spcPts val="0"/>
              </a:spcAft>
              <a:buClr>
                <a:srgbClr val="000000"/>
              </a:buClr>
              <a:buSzPct val="100000"/>
              <a:buFont typeface="Arial"/>
              <a:buChar char="•"/>
              <a:defRPr/>
            </a:pPr>
            <a:r>
              <a:rPr lang="it-IT" sz="8400" b="0" i="0" u="none" strike="noStrike" cap="none">
                <a:solidFill>
                  <a:srgbClr val="000000"/>
                </a:solidFill>
                <a:latin typeface="Calibri"/>
                <a:ea typeface="Calibri"/>
                <a:cs typeface="Calibri"/>
              </a:rPr>
              <a:t>Address the </a:t>
            </a:r>
            <a:r>
              <a:rPr lang="it-IT" sz="8400" b="1" i="0" u="none" strike="noStrike" cap="none">
                <a:solidFill>
                  <a:srgbClr val="3278B1"/>
                </a:solidFill>
                <a:latin typeface="Calibri"/>
                <a:ea typeface="Calibri"/>
                <a:cs typeface="Calibri"/>
              </a:rPr>
              <a:t>skills needed</a:t>
            </a:r>
            <a:r>
              <a:rPr lang="it-IT" sz="8400" b="0" i="0" u="none" strike="noStrike" cap="none">
                <a:solidFill>
                  <a:srgbClr val="000000"/>
                </a:solidFill>
                <a:latin typeface="Calibri"/>
                <a:ea typeface="Calibri"/>
                <a:cs typeface="Calibri"/>
              </a:rPr>
              <a:t> for various EOSC actors considering the OS mission and planned outcomes</a:t>
            </a:r>
            <a:endParaRPr sz="8400" b="0" i="0" u="none" strike="noStrike" cap="none">
              <a:solidFill>
                <a:schemeClr val="dk1"/>
              </a:solidFill>
              <a:latin typeface="Calibri"/>
              <a:ea typeface="Calibri"/>
              <a:cs typeface="Calibri"/>
            </a:endParaRPr>
          </a:p>
          <a:p>
            <a:pPr marL="685800" marR="0" lvl="1" indent="-234950" algn="l">
              <a:lnSpc>
                <a:spcPct val="90000"/>
              </a:lnSpc>
              <a:spcBef>
                <a:spcPts val="1916"/>
              </a:spcBef>
              <a:spcAft>
                <a:spcPts val="0"/>
              </a:spcAft>
              <a:buClr>
                <a:srgbClr val="000000"/>
              </a:buClr>
              <a:buSzPct val="100000"/>
              <a:buFont typeface="Arial"/>
              <a:buChar char="•"/>
              <a:defRPr/>
            </a:pPr>
            <a:r>
              <a:rPr lang="it-IT" sz="8400" b="0" i="0" u="none" strike="noStrike" cap="none">
                <a:solidFill>
                  <a:srgbClr val="000000"/>
                </a:solidFill>
                <a:latin typeface="Calibri"/>
                <a:ea typeface="Calibri"/>
                <a:cs typeface="Calibri"/>
              </a:rPr>
              <a:t>Address the need to </a:t>
            </a:r>
            <a:r>
              <a:rPr lang="it-IT" sz="8400" b="1" i="0" u="none" strike="noStrike" cap="none">
                <a:solidFill>
                  <a:srgbClr val="3278B1"/>
                </a:solidFill>
                <a:latin typeface="Calibri"/>
                <a:ea typeface="Calibri"/>
                <a:cs typeface="Calibri"/>
              </a:rPr>
              <a:t>summarise OS essentials</a:t>
            </a:r>
            <a:endParaRPr sz="8400" b="0" i="0" u="none" strike="noStrike" cap="none">
              <a:solidFill>
                <a:schemeClr val="dk1"/>
              </a:solidFill>
              <a:latin typeface="Calibri"/>
              <a:ea typeface="Calibri"/>
              <a:cs typeface="Calibri"/>
            </a:endParaRPr>
          </a:p>
          <a:p>
            <a:pPr marL="685800" marR="0" lvl="1" indent="-234950" algn="l">
              <a:lnSpc>
                <a:spcPct val="90000"/>
              </a:lnSpc>
              <a:spcBef>
                <a:spcPts val="1916"/>
              </a:spcBef>
              <a:spcAft>
                <a:spcPts val="0"/>
              </a:spcAft>
              <a:buClr>
                <a:srgbClr val="000000"/>
              </a:buClr>
              <a:buSzPct val="100000"/>
              <a:buFont typeface="Arial"/>
              <a:buChar char="•"/>
              <a:defRPr/>
            </a:pPr>
            <a:r>
              <a:rPr lang="it-IT" sz="8400" b="0" i="0" u="none" strike="noStrike" cap="none">
                <a:solidFill>
                  <a:srgbClr val="000000"/>
                </a:solidFill>
                <a:latin typeface="Calibri"/>
                <a:ea typeface="Calibri"/>
                <a:cs typeface="Calibri"/>
              </a:rPr>
              <a:t>Provide </a:t>
            </a:r>
            <a:r>
              <a:rPr lang="it-IT" sz="8400" b="1" i="0" u="none" strike="noStrike" cap="none">
                <a:solidFill>
                  <a:srgbClr val="3278B1"/>
                </a:solidFill>
                <a:latin typeface="Calibri"/>
                <a:ea typeface="Calibri"/>
                <a:cs typeface="Calibri"/>
              </a:rPr>
              <a:t>high level guidance</a:t>
            </a:r>
            <a:r>
              <a:rPr lang="it-IT" sz="8400" b="0" i="0" u="none" strike="noStrike" cap="none">
                <a:solidFill>
                  <a:srgbClr val="3278B1"/>
                </a:solidFill>
                <a:latin typeface="Calibri"/>
                <a:ea typeface="Calibri"/>
                <a:cs typeface="Calibri"/>
              </a:rPr>
              <a:t> </a:t>
            </a:r>
            <a:r>
              <a:rPr lang="it-IT" sz="8400" b="0" i="0" u="none" strike="noStrike" cap="none">
                <a:solidFill>
                  <a:srgbClr val="000000"/>
                </a:solidFill>
                <a:latin typeface="Calibri"/>
                <a:ea typeface="Calibri"/>
                <a:cs typeface="Calibri"/>
              </a:rPr>
              <a:t>for curricula and trainings</a:t>
            </a:r>
            <a:endParaRPr sz="8400" b="0" i="0" u="none" strike="noStrike" cap="none">
              <a:solidFill>
                <a:schemeClr val="dk1"/>
              </a:solidFill>
              <a:latin typeface="Calibri"/>
              <a:ea typeface="Calibri"/>
              <a:cs typeface="Calibri"/>
            </a:endParaRPr>
          </a:p>
          <a:p>
            <a:pPr marL="685800" marR="0" lvl="1" indent="-234950" algn="l">
              <a:lnSpc>
                <a:spcPct val="90000"/>
              </a:lnSpc>
              <a:spcBef>
                <a:spcPts val="1916"/>
              </a:spcBef>
              <a:spcAft>
                <a:spcPts val="0"/>
              </a:spcAft>
              <a:buClr>
                <a:srgbClr val="000000"/>
              </a:buClr>
              <a:buSzPct val="100000"/>
              <a:buFont typeface="Arial"/>
              <a:buChar char="•"/>
              <a:defRPr/>
            </a:pPr>
            <a:r>
              <a:rPr lang="it-IT" sz="8400" b="0" i="0" u="none" strike="noStrike" cap="none">
                <a:solidFill>
                  <a:srgbClr val="000000"/>
                </a:solidFill>
                <a:latin typeface="Calibri"/>
                <a:ea typeface="Calibri"/>
                <a:cs typeface="Calibri"/>
              </a:rPr>
              <a:t>Are </a:t>
            </a:r>
            <a:r>
              <a:rPr lang="it-IT" sz="8400" b="1" i="0" u="none" strike="noStrike" cap="none">
                <a:solidFill>
                  <a:srgbClr val="3278B1"/>
                </a:solidFill>
                <a:latin typeface="Calibri"/>
                <a:ea typeface="Calibri"/>
                <a:cs typeface="Calibri"/>
              </a:rPr>
              <a:t>adaptable</a:t>
            </a:r>
            <a:r>
              <a:rPr lang="it-IT" sz="8400" b="0" i="0" u="none" strike="noStrike" cap="none">
                <a:solidFill>
                  <a:srgbClr val="3278B1"/>
                </a:solidFill>
                <a:latin typeface="Calibri"/>
                <a:ea typeface="Calibri"/>
                <a:cs typeface="Calibri"/>
              </a:rPr>
              <a:t> </a:t>
            </a:r>
            <a:r>
              <a:rPr lang="it-IT" sz="8400" b="0" i="0" u="none" strike="noStrike" cap="none">
                <a:solidFill>
                  <a:srgbClr val="000000"/>
                </a:solidFill>
                <a:latin typeface="Calibri"/>
                <a:ea typeface="Calibri"/>
                <a:cs typeface="Calibri"/>
              </a:rPr>
              <a:t>to contexts/domains</a:t>
            </a:r>
            <a:endParaRPr sz="8400" b="0" i="0" u="none" strike="noStrike" cap="none">
              <a:solidFill>
                <a:srgbClr val="000000"/>
              </a:solidFill>
              <a:latin typeface="Calibri"/>
              <a:ea typeface="Calibri"/>
              <a:cs typeface="Calibri"/>
            </a:endParaRPr>
          </a:p>
          <a:p>
            <a:pPr marL="685800" marR="0" lvl="1" indent="-234950" algn="l">
              <a:lnSpc>
                <a:spcPct val="90000"/>
              </a:lnSpc>
              <a:spcBef>
                <a:spcPts val="1914"/>
              </a:spcBef>
              <a:spcAft>
                <a:spcPts val="0"/>
              </a:spcAft>
              <a:buClr>
                <a:srgbClr val="000000"/>
              </a:buClr>
              <a:buSzPct val="100000"/>
              <a:buFont typeface="Arial"/>
              <a:buChar char="•"/>
              <a:defRPr/>
            </a:pPr>
            <a:r>
              <a:rPr lang="it-IT" sz="8400" b="0" i="0" u="none" strike="noStrike" cap="none">
                <a:solidFill>
                  <a:srgbClr val="000000"/>
                </a:solidFill>
                <a:highlight>
                  <a:srgbClr val="FFFFFF"/>
                </a:highlight>
                <a:latin typeface="Calibri"/>
                <a:ea typeface="Calibri"/>
                <a:cs typeface="Calibri"/>
              </a:rPr>
              <a:t>Are intended to complement the </a:t>
            </a:r>
            <a:r>
              <a:rPr lang="it-IT" sz="8400" b="1" i="0" u="none" strike="noStrike" cap="none">
                <a:solidFill>
                  <a:srgbClr val="3278B1"/>
                </a:solidFill>
                <a:highlight>
                  <a:srgbClr val="FFFFFF"/>
                </a:highlight>
                <a:latin typeface="Calibri"/>
                <a:ea typeface="Calibri"/>
                <a:cs typeface="Calibri"/>
              </a:rPr>
              <a:t>European Competence Framework for Researchers</a:t>
            </a:r>
            <a:endParaRPr sz="2800" b="0" i="0" u="none" strike="noStrike" cap="none">
              <a:solidFill>
                <a:srgbClr val="000000"/>
              </a:solidFill>
              <a:latin typeface="Calibri"/>
              <a:ea typeface="Calibri"/>
              <a:cs typeface="Calibri"/>
            </a:endParaRPr>
          </a:p>
          <a:p>
            <a:pPr marL="685800" marR="0" lvl="1" indent="-190500" algn="just">
              <a:lnSpc>
                <a:spcPct val="90000"/>
              </a:lnSpc>
              <a:spcBef>
                <a:spcPts val="499"/>
              </a:spcBef>
              <a:spcAft>
                <a:spcPts val="0"/>
              </a:spcAft>
              <a:buClr>
                <a:schemeClr val="dk1"/>
              </a:buClr>
              <a:buSzPct val="100000"/>
              <a:buFont typeface="Arial"/>
              <a:buNone/>
              <a:defRPr/>
            </a:pPr>
            <a:endParaRPr sz="2400" b="0" i="0" u="none" strike="noStrike" cap="none">
              <a:solidFill>
                <a:srgbClr val="000000"/>
              </a:solidFill>
              <a:latin typeface="Calibri"/>
              <a:ea typeface="Calibri"/>
              <a:cs typeface="Calibri"/>
            </a:endParaRPr>
          </a:p>
        </p:txBody>
      </p:sp>
      <p:pic>
        <p:nvPicPr>
          <p:cNvPr id="226" name="Google Shape;226;p48"/>
          <p:cNvPicPr/>
          <p:nvPr/>
        </p:nvPicPr>
        <p:blipFill>
          <a:blip r:embed="rId4">
            <a:alphaModFix/>
          </a:blip>
          <a:stretch/>
        </p:blipFill>
        <p:spPr bwMode="auto">
          <a:xfrm>
            <a:off x="226325" y="3157650"/>
            <a:ext cx="2487274" cy="3078675"/>
          </a:xfrm>
          <a:prstGeom prst="rect">
            <a:avLst/>
          </a:prstGeom>
          <a:noFill/>
          <a:ln>
            <a:noFill/>
          </a:ln>
        </p:spPr>
      </p:pic>
      <p:sp>
        <p:nvSpPr>
          <p:cNvPr id="227" name="Google Shape;227;p48"/>
          <p:cNvSpPr txBox="1">
            <a:spLocks noGrp="1"/>
          </p:cNvSpPr>
          <p:nvPr>
            <p:ph type="title"/>
          </p:nvPr>
        </p:nvSpPr>
        <p:spPr bwMode="auto">
          <a:xfrm>
            <a:off x="838198" y="365128"/>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a:lnSpc>
                <a:spcPct val="90000"/>
              </a:lnSpc>
              <a:spcBef>
                <a:spcPts val="0"/>
              </a:spcBef>
              <a:spcAft>
                <a:spcPts val="0"/>
              </a:spcAft>
              <a:buClr>
                <a:srgbClr val="0070C0"/>
              </a:buClr>
              <a:buSzPct val="100000"/>
              <a:buFont typeface="Century Gothic"/>
              <a:buNone/>
              <a:defRPr/>
            </a:pPr>
            <a:r>
              <a:rPr lang="it-IT" sz="4800">
                <a:solidFill>
                  <a:srgbClr val="0070C0"/>
                </a:solidFill>
                <a:latin typeface="Century Gothic"/>
                <a:ea typeface="Century Gothic"/>
                <a:cs typeface="Century Gothic"/>
              </a:rPr>
              <a:t>Minimum Viable Skillset - MVS</a:t>
            </a:r>
            <a:endParaRPr sz="4800">
              <a:solidFill>
                <a:srgbClr val="0070C0"/>
              </a:solidFill>
              <a:latin typeface="Century Gothic"/>
              <a:ea typeface="Century Gothic"/>
              <a:cs typeface="Century Gothic"/>
            </a:endParaRPr>
          </a:p>
          <a:p>
            <a:pPr marL="0" lvl="0" indent="0" algn="l">
              <a:lnSpc>
                <a:spcPct val="90000"/>
              </a:lnSpc>
              <a:spcBef>
                <a:spcPts val="0"/>
              </a:spcBef>
              <a:spcAft>
                <a:spcPts val="0"/>
              </a:spcAft>
              <a:buClr>
                <a:srgbClr val="0070C0"/>
              </a:buClr>
              <a:buSzPct val="100000"/>
              <a:buFont typeface="Century Gothic"/>
              <a:buNone/>
              <a:defRPr/>
            </a:pPr>
            <a:r>
              <a:rPr lang="it-IT" sz="4800">
                <a:solidFill>
                  <a:srgbClr val="0070C0"/>
                </a:solidFill>
                <a:latin typeface="Century Gothic"/>
                <a:ea typeface="Century Gothic"/>
                <a:cs typeface="Century Gothic"/>
              </a:rPr>
              <a:t>defining skills for different roles</a:t>
            </a:r>
            <a:endParaRPr sz="4800">
              <a:solidFill>
                <a:srgbClr val="0070C0"/>
              </a:solidFill>
              <a:latin typeface="Century Gothic"/>
              <a:ea typeface="Century Gothic"/>
              <a:cs typeface="Century Gothic"/>
            </a:endParaRPr>
          </a:p>
        </p:txBody>
      </p:sp>
      <p:sp>
        <p:nvSpPr>
          <p:cNvPr id="228" name="Google Shape;228;p48"/>
          <p:cNvSpPr txBox="1"/>
          <p:nvPr/>
        </p:nvSpPr>
        <p:spPr bwMode="auto">
          <a:xfrm>
            <a:off x="1760700" y="6354361"/>
            <a:ext cx="5226300" cy="507899"/>
          </a:xfrm>
          <a:prstGeom prst="rect">
            <a:avLst/>
          </a:prstGeom>
          <a:solidFill>
            <a:schemeClr val="lt1"/>
          </a:solid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rgbClr val="000000"/>
              </a:buClr>
              <a:buSzPts val="1050"/>
              <a:buFont typeface="Arial"/>
              <a:buNone/>
              <a:defRPr/>
            </a:pPr>
            <a:r>
              <a:rPr lang="it-IT" sz="1050" b="0" i="0" u="none" strike="noStrike" cap="none">
                <a:solidFill>
                  <a:schemeClr val="accent2"/>
                </a:solidFill>
                <a:latin typeface="Arial"/>
                <a:ea typeface="Arial"/>
                <a:cs typeface="Arial"/>
              </a:rPr>
              <a:t>Whyte, A., et al. (2023). D2.1 Catalogue of Open Science Career Profiles - Minimum Viable Skillsets (v1.2). Zenodo. </a:t>
            </a:r>
            <a:r>
              <a:rPr lang="it-IT" sz="1050" b="0" i="0" u="sng" strike="noStrike" cap="none">
                <a:solidFill>
                  <a:schemeClr val="accent2"/>
                </a:solidFill>
                <a:latin typeface="Arial"/>
                <a:ea typeface="Arial"/>
                <a:cs typeface="Arial"/>
                <a:hlinkClick r:id="rId5" tooltip="https://doi.org/10.5281/zenodo.8101903"/>
              </a:rPr>
              <a:t>https://doi.org/10.5281/zenodo.8101903</a:t>
            </a:r>
            <a:r>
              <a:rPr lang="it-IT" sz="1050" b="0" i="0" u="none" strike="noStrike" cap="none">
                <a:solidFill>
                  <a:schemeClr val="accent2"/>
                </a:solidFill>
                <a:latin typeface="Arial"/>
                <a:ea typeface="Arial"/>
                <a:cs typeface="Arial"/>
              </a:rPr>
              <a:t> </a:t>
            </a:r>
            <a:endParaRPr sz="1400" b="0" i="0" u="none" strike="noStrike" cap="none">
              <a:solidFill>
                <a:schemeClr val="accent2"/>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33" name="Google Shape;233;p50"/>
          <p:cNvSpPr txBox="1">
            <a:spLocks noGrp="1"/>
          </p:cNvSpPr>
          <p:nvPr>
            <p:ph type="title"/>
          </p:nvPr>
        </p:nvSpPr>
        <p:spPr bwMode="auto">
          <a:xfrm>
            <a:off x="838200" y="365129"/>
            <a:ext cx="10515600" cy="1325563"/>
          </a:xfrm>
          <a:prstGeom prst="rect">
            <a:avLst/>
          </a:prstGeom>
          <a:noFill/>
          <a:ln>
            <a:noFill/>
          </a:ln>
        </p:spPr>
        <p:txBody>
          <a:bodyPr spcFirstLastPara="1" wrap="square" lIns="91425" tIns="45700" rIns="91425" bIns="45700" anchor="ctr" anchorCtr="0">
            <a:normAutofit/>
          </a:bodyPr>
          <a:lstStyle/>
          <a:p>
            <a:pPr marL="0" marR="0" lvl="0" indent="0" algn="l">
              <a:lnSpc>
                <a:spcPct val="90000"/>
              </a:lnSpc>
              <a:spcBef>
                <a:spcPts val="0"/>
              </a:spcBef>
              <a:spcAft>
                <a:spcPts val="0"/>
              </a:spcAft>
              <a:buClr>
                <a:srgbClr val="0070C0"/>
              </a:buClr>
              <a:buSzPts val="4800"/>
              <a:buFont typeface="Century Gothic"/>
              <a:buNone/>
              <a:defRPr/>
            </a:pPr>
            <a:r>
              <a:rPr lang="it-IT" sz="4300" b="0" i="0" u="none" strike="noStrike" cap="none">
                <a:solidFill>
                  <a:srgbClr val="0070C0"/>
                </a:solidFill>
                <a:latin typeface="Century Gothic"/>
                <a:ea typeface="Century Gothic"/>
                <a:cs typeface="Century Gothic"/>
              </a:rPr>
              <a:t>FAIR-by-design methodology</a:t>
            </a:r>
            <a:endParaRPr sz="4400" b="0" i="0" u="none" strike="noStrike" cap="none">
              <a:solidFill>
                <a:schemeClr val="accent2"/>
              </a:solidFill>
              <a:latin typeface="Calibri"/>
              <a:ea typeface="Calibri"/>
              <a:cs typeface="Calibri"/>
            </a:endParaRPr>
          </a:p>
        </p:txBody>
      </p:sp>
      <p:pic>
        <p:nvPicPr>
          <p:cNvPr id="234" name="Google Shape;234;p50"/>
          <p:cNvPicPr>
            <a:picLocks noGrp="1"/>
          </p:cNvPicPr>
          <p:nvPr>
            <p:ph type="body" idx="1"/>
          </p:nvPr>
        </p:nvPicPr>
        <p:blipFill>
          <a:blip r:embed="rId3">
            <a:alphaModFix/>
          </a:blip>
          <a:stretch/>
        </p:blipFill>
        <p:spPr bwMode="auto">
          <a:xfrm>
            <a:off x="1009942" y="1832667"/>
            <a:ext cx="10172113" cy="3937818"/>
          </a:xfrm>
          <a:prstGeom prst="rect">
            <a:avLst/>
          </a:prstGeom>
          <a:noFill/>
          <a:ln>
            <a:noFill/>
          </a:ln>
        </p:spPr>
      </p:pic>
      <p:sp>
        <p:nvSpPr>
          <p:cNvPr id="235" name="Google Shape;235;p50"/>
          <p:cNvSpPr txBox="1"/>
          <p:nvPr/>
        </p:nvSpPr>
        <p:spPr bwMode="auto">
          <a:xfrm>
            <a:off x="1760700" y="6354361"/>
            <a:ext cx="5226300" cy="577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rgbClr val="000000"/>
              </a:buClr>
              <a:buSzPts val="850"/>
              <a:buFont typeface="Arial"/>
              <a:buNone/>
              <a:defRPr/>
            </a:pPr>
            <a:r>
              <a:rPr lang="it-IT" sz="850" b="0" i="0" u="none" strike="noStrike" cap="none">
                <a:solidFill>
                  <a:schemeClr val="accent2"/>
                </a:solidFill>
                <a:latin typeface="Arial"/>
                <a:ea typeface="Arial"/>
                <a:cs typeface="Arial"/>
              </a:rPr>
              <a:t>Filiposka, S., et al. (2023). Draft Methodology for FAIR-by-Design Learning Materials (1.2). Zenodo. </a:t>
            </a:r>
            <a:r>
              <a:rPr lang="it-IT" sz="850" b="0" i="0" u="sng" strike="noStrike" cap="none">
                <a:solidFill>
                  <a:schemeClr val="hlink"/>
                </a:solidFill>
                <a:latin typeface="Arial"/>
                <a:ea typeface="Arial"/>
                <a:cs typeface="Arial"/>
                <a:hlinkClick r:id="rId4" tooltip="https://doi.org/10.5281/zenodo.7875541"/>
              </a:rPr>
              <a:t>https://doi.org/10.5281/zenodo.7875541</a:t>
            </a:r>
            <a:r>
              <a:rPr lang="it-IT" sz="850" b="0" i="0" u="none" strike="noStrike" cap="none">
                <a:solidFill>
                  <a:schemeClr val="accent2"/>
                </a:solidFill>
                <a:latin typeface="Arial"/>
                <a:ea typeface="Arial"/>
                <a:cs typeface="Arial"/>
              </a:rPr>
              <a:t> </a:t>
            </a:r>
            <a:r>
              <a:rPr lang="it-IT" sz="850" b="1" i="0" u="none" strike="noStrike" cap="none">
                <a:solidFill>
                  <a:schemeClr val="accent2"/>
                </a:solidFill>
                <a:latin typeface="Arial"/>
                <a:ea typeface="Arial"/>
                <a:cs typeface="Arial"/>
              </a:rPr>
              <a:t>and </a:t>
            </a:r>
            <a:r>
              <a:rPr lang="it-IT" sz="850" b="0" i="0" u="none" strike="noStrike" cap="none">
                <a:solidFill>
                  <a:schemeClr val="accent2"/>
                </a:solidFill>
                <a:latin typeface="Arial"/>
                <a:ea typeface="Arial"/>
                <a:cs typeface="Arial"/>
              </a:rPr>
              <a:t>Filiposka, S., et al. (2023). D2.2 Methodology for FAIR-by-Design Training Materials (1.4). Zenodo. </a:t>
            </a:r>
            <a:r>
              <a:rPr lang="it-IT" sz="850" b="0" i="0" u="sng" strike="noStrike" cap="none">
                <a:solidFill>
                  <a:schemeClr val="hlink"/>
                </a:solidFill>
                <a:latin typeface="Arial"/>
                <a:ea typeface="Arial"/>
                <a:cs typeface="Arial"/>
                <a:hlinkClick r:id="rId5" tooltip="https://doi.org/10.5281/zenodo.8305540"/>
              </a:rPr>
              <a:t>https://doi.org/10.5281/zenodo.8305540</a:t>
            </a:r>
            <a:r>
              <a:rPr lang="it-IT" sz="850" b="0" i="0" u="none" strike="noStrike" cap="none">
                <a:solidFill>
                  <a:schemeClr val="accent2"/>
                </a:solidFill>
                <a:latin typeface="Arial"/>
                <a:ea typeface="Arial"/>
                <a:cs typeface="Arial"/>
              </a:rPr>
              <a:t> </a:t>
            </a:r>
            <a:endParaRPr sz="1200" b="0" i="0" u="none" strike="noStrike" cap="none">
              <a:solidFill>
                <a:schemeClr val="accent2"/>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40" name="Google Shape;240;g2b48297e7ae_0_421"/>
          <p:cNvSpPr txBox="1">
            <a:spLocks noGrp="1"/>
          </p:cNvSpPr>
          <p:nvPr>
            <p:ph type="title"/>
          </p:nvPr>
        </p:nvSpPr>
        <p:spPr bwMode="auto">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a:lnSpc>
                <a:spcPct val="90000"/>
              </a:lnSpc>
              <a:spcBef>
                <a:spcPts val="0"/>
              </a:spcBef>
              <a:spcAft>
                <a:spcPts val="0"/>
              </a:spcAft>
              <a:buClr>
                <a:srgbClr val="0070C0"/>
              </a:buClr>
              <a:buSzPts val="4800"/>
              <a:buFont typeface="Century Gothic"/>
              <a:buNone/>
              <a:defRPr/>
            </a:pPr>
            <a:r>
              <a:rPr lang="it-IT" sz="4300" b="0" i="0" u="none" strike="noStrike" cap="none">
                <a:solidFill>
                  <a:srgbClr val="0070C0"/>
                </a:solidFill>
                <a:latin typeface="Century Gothic"/>
                <a:ea typeface="Century Gothic"/>
                <a:cs typeface="Century Gothic"/>
              </a:rPr>
              <a:t>FAIR-by-design methodology</a:t>
            </a:r>
            <a:endParaRPr sz="4400" b="0" i="0" u="none" strike="noStrike" cap="none">
              <a:solidFill>
                <a:schemeClr val="accent2"/>
              </a:solidFill>
              <a:latin typeface="Calibri"/>
              <a:ea typeface="Calibri"/>
              <a:cs typeface="Calibri"/>
            </a:endParaRPr>
          </a:p>
        </p:txBody>
      </p:sp>
      <p:pic>
        <p:nvPicPr>
          <p:cNvPr id="241" name="Google Shape;241;g2b48297e7ae_0_421"/>
          <p:cNvPicPr/>
          <p:nvPr/>
        </p:nvPicPr>
        <p:blipFill>
          <a:blip r:embed="rId3">
            <a:alphaModFix/>
          </a:blip>
          <a:stretch/>
        </p:blipFill>
        <p:spPr bwMode="auto">
          <a:xfrm>
            <a:off x="1773899" y="1571325"/>
            <a:ext cx="8237150" cy="4633400"/>
          </a:xfrm>
          <a:prstGeom prst="rect">
            <a:avLst/>
          </a:prstGeom>
          <a:noFill/>
          <a:ln>
            <a:noFill/>
          </a:ln>
        </p:spPr>
      </p:pic>
      <p:sp>
        <p:nvSpPr>
          <p:cNvPr id="242" name="Google Shape;242;g2b48297e7ae_0_421"/>
          <p:cNvSpPr txBox="1"/>
          <p:nvPr/>
        </p:nvSpPr>
        <p:spPr bwMode="auto">
          <a:xfrm>
            <a:off x="1760700" y="6354361"/>
            <a:ext cx="5226300" cy="577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rgbClr val="000000"/>
              </a:buClr>
              <a:buSzPts val="850"/>
              <a:buFont typeface="Arial"/>
              <a:buNone/>
              <a:defRPr/>
            </a:pPr>
            <a:r>
              <a:rPr lang="it-IT" sz="850" b="0" i="0" u="none" strike="noStrike" cap="none">
                <a:solidFill>
                  <a:schemeClr val="accent2"/>
                </a:solidFill>
                <a:latin typeface="Arial"/>
                <a:ea typeface="Arial"/>
                <a:cs typeface="Arial"/>
              </a:rPr>
              <a:t>Filiposka, S., et al. (2023). Draft Methodology for FAIR-by-Design Learning Materials (1.2). Zenodo. </a:t>
            </a:r>
            <a:r>
              <a:rPr lang="it-IT" sz="850" b="0" i="0" u="sng" strike="noStrike" cap="none">
                <a:solidFill>
                  <a:schemeClr val="hlink"/>
                </a:solidFill>
                <a:latin typeface="Arial"/>
                <a:ea typeface="Arial"/>
                <a:cs typeface="Arial"/>
                <a:hlinkClick r:id="rId4" tooltip="https://doi.org/10.5281/zenodo.7875541"/>
              </a:rPr>
              <a:t>https://doi.org/10.5281/zenodo.7875541</a:t>
            </a:r>
            <a:r>
              <a:rPr lang="it-IT" sz="850" b="0" i="0" u="none" strike="noStrike" cap="none">
                <a:solidFill>
                  <a:schemeClr val="accent2"/>
                </a:solidFill>
                <a:latin typeface="Arial"/>
                <a:ea typeface="Arial"/>
                <a:cs typeface="Arial"/>
              </a:rPr>
              <a:t> </a:t>
            </a:r>
            <a:r>
              <a:rPr lang="it-IT" sz="850" b="1" i="0" u="none" strike="noStrike" cap="none">
                <a:solidFill>
                  <a:schemeClr val="accent2"/>
                </a:solidFill>
                <a:latin typeface="Arial"/>
                <a:ea typeface="Arial"/>
                <a:cs typeface="Arial"/>
              </a:rPr>
              <a:t>and </a:t>
            </a:r>
            <a:r>
              <a:rPr lang="it-IT" sz="850" b="0" i="0" u="none" strike="noStrike" cap="none">
                <a:solidFill>
                  <a:schemeClr val="accent2"/>
                </a:solidFill>
                <a:latin typeface="Arial"/>
                <a:ea typeface="Arial"/>
                <a:cs typeface="Arial"/>
              </a:rPr>
              <a:t>Filiposka, S., et al. (2023). D2.2 Methodology for FAIR-by-Design Training Materials (1.4). Zenodo. </a:t>
            </a:r>
            <a:r>
              <a:rPr lang="it-IT" sz="850" b="0" i="0" u="sng" strike="noStrike" cap="none">
                <a:solidFill>
                  <a:schemeClr val="hlink"/>
                </a:solidFill>
                <a:latin typeface="Arial"/>
                <a:ea typeface="Arial"/>
                <a:cs typeface="Arial"/>
                <a:hlinkClick r:id="rId5" tooltip="https://doi.org/10.5281/zenodo.8305540"/>
              </a:rPr>
              <a:t>https://doi.org/10.5281/zenodo.8305540</a:t>
            </a:r>
            <a:r>
              <a:rPr lang="it-IT" sz="850" b="0" i="0" u="none" strike="noStrike" cap="none">
                <a:solidFill>
                  <a:schemeClr val="accent2"/>
                </a:solidFill>
                <a:latin typeface="Arial"/>
                <a:ea typeface="Arial"/>
                <a:cs typeface="Arial"/>
              </a:rPr>
              <a:t> </a:t>
            </a:r>
            <a:endParaRPr sz="1200" b="0" i="0" u="none" strike="noStrike" cap="none">
              <a:solidFill>
                <a:schemeClr val="accent2"/>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47" name="Google Shape;247;g2b48297e7ae_0_427"/>
          <p:cNvSpPr txBox="1">
            <a:spLocks noGrp="1"/>
          </p:cNvSpPr>
          <p:nvPr>
            <p:ph type="title"/>
          </p:nvPr>
        </p:nvSpPr>
        <p:spPr bwMode="auto">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a:lnSpc>
                <a:spcPct val="90000"/>
              </a:lnSpc>
              <a:spcBef>
                <a:spcPts val="0"/>
              </a:spcBef>
              <a:spcAft>
                <a:spcPts val="0"/>
              </a:spcAft>
              <a:buClr>
                <a:srgbClr val="0070C0"/>
              </a:buClr>
              <a:buSzPts val="4800"/>
              <a:buFont typeface="Century Gothic"/>
              <a:buNone/>
              <a:defRPr/>
            </a:pPr>
            <a:r>
              <a:rPr lang="it-IT" sz="4300" b="0" i="0" u="none" strike="noStrike" cap="none">
                <a:solidFill>
                  <a:srgbClr val="0070C0"/>
                </a:solidFill>
                <a:latin typeface="Century Gothic"/>
                <a:ea typeface="Century Gothic"/>
                <a:cs typeface="Century Gothic"/>
              </a:rPr>
              <a:t>FAIR-by-design methodology</a:t>
            </a:r>
            <a:endParaRPr sz="4400" b="0" i="0" u="none" strike="noStrike" cap="none">
              <a:solidFill>
                <a:schemeClr val="accent2"/>
              </a:solidFill>
              <a:latin typeface="Calibri"/>
              <a:ea typeface="Calibri"/>
              <a:cs typeface="Calibri"/>
            </a:endParaRPr>
          </a:p>
        </p:txBody>
      </p:sp>
      <p:pic>
        <p:nvPicPr>
          <p:cNvPr id="248" name="Google Shape;248;g2b48297e7ae_0_427"/>
          <p:cNvPicPr/>
          <p:nvPr/>
        </p:nvPicPr>
        <p:blipFill>
          <a:blip r:embed="rId3">
            <a:alphaModFix/>
          </a:blip>
          <a:stretch/>
        </p:blipFill>
        <p:spPr bwMode="auto">
          <a:xfrm>
            <a:off x="1773899" y="1553800"/>
            <a:ext cx="8268326" cy="4650950"/>
          </a:xfrm>
          <a:prstGeom prst="rect">
            <a:avLst/>
          </a:prstGeom>
          <a:noFill/>
          <a:ln>
            <a:noFill/>
          </a:ln>
        </p:spPr>
      </p:pic>
      <p:sp>
        <p:nvSpPr>
          <p:cNvPr id="249" name="Google Shape;249;g2b48297e7ae_0_427"/>
          <p:cNvSpPr txBox="1"/>
          <p:nvPr/>
        </p:nvSpPr>
        <p:spPr bwMode="auto">
          <a:xfrm>
            <a:off x="1760700" y="6354361"/>
            <a:ext cx="5226300" cy="577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rgbClr val="000000"/>
              </a:buClr>
              <a:buSzPts val="850"/>
              <a:buFont typeface="Arial"/>
              <a:buNone/>
              <a:defRPr/>
            </a:pPr>
            <a:r>
              <a:rPr lang="it-IT" sz="850" b="0" i="0" u="none" strike="noStrike" cap="none">
                <a:solidFill>
                  <a:schemeClr val="accent2"/>
                </a:solidFill>
                <a:latin typeface="Arial"/>
                <a:ea typeface="Arial"/>
                <a:cs typeface="Arial"/>
              </a:rPr>
              <a:t>Filiposka, S., et al. (2023). Draft Methodology for FAIR-by-Design Learning Materials (1.2). Zenodo. </a:t>
            </a:r>
            <a:r>
              <a:rPr lang="it-IT" sz="850" b="0" i="0" u="sng" strike="noStrike" cap="none">
                <a:solidFill>
                  <a:schemeClr val="hlink"/>
                </a:solidFill>
                <a:latin typeface="Arial"/>
                <a:ea typeface="Arial"/>
                <a:cs typeface="Arial"/>
                <a:hlinkClick r:id="rId4" tooltip="https://doi.org/10.5281/zenodo.7875541"/>
              </a:rPr>
              <a:t>https://doi.org/10.5281/zenodo.7875541</a:t>
            </a:r>
            <a:r>
              <a:rPr lang="it-IT" sz="850" b="0" i="0" u="none" strike="noStrike" cap="none">
                <a:solidFill>
                  <a:schemeClr val="accent2"/>
                </a:solidFill>
                <a:latin typeface="Arial"/>
                <a:ea typeface="Arial"/>
                <a:cs typeface="Arial"/>
              </a:rPr>
              <a:t> </a:t>
            </a:r>
            <a:r>
              <a:rPr lang="it-IT" sz="850" b="1" i="0" u="none" strike="noStrike" cap="none">
                <a:solidFill>
                  <a:schemeClr val="accent2"/>
                </a:solidFill>
                <a:latin typeface="Arial"/>
                <a:ea typeface="Arial"/>
                <a:cs typeface="Arial"/>
              </a:rPr>
              <a:t>and </a:t>
            </a:r>
            <a:r>
              <a:rPr lang="it-IT" sz="850" b="0" i="0" u="none" strike="noStrike" cap="none">
                <a:solidFill>
                  <a:schemeClr val="accent2"/>
                </a:solidFill>
                <a:latin typeface="Arial"/>
                <a:ea typeface="Arial"/>
                <a:cs typeface="Arial"/>
              </a:rPr>
              <a:t>Filiposka, S., et al. (2023). D2.2 Methodology for FAIR-by-Design Training Materials (1.4). Zenodo. </a:t>
            </a:r>
            <a:r>
              <a:rPr lang="it-IT" sz="850" b="0" i="0" u="sng" strike="noStrike" cap="none">
                <a:solidFill>
                  <a:schemeClr val="hlink"/>
                </a:solidFill>
                <a:latin typeface="Arial"/>
                <a:ea typeface="Arial"/>
                <a:cs typeface="Arial"/>
                <a:hlinkClick r:id="rId5" tooltip="https://doi.org/10.5281/zenodo.8305540"/>
              </a:rPr>
              <a:t>https://doi.org/10.5281/zenodo.8305540</a:t>
            </a:r>
            <a:r>
              <a:rPr lang="it-IT" sz="850" b="0" i="0" u="none" strike="noStrike" cap="none">
                <a:solidFill>
                  <a:schemeClr val="accent2"/>
                </a:solidFill>
                <a:latin typeface="Arial"/>
                <a:ea typeface="Arial"/>
                <a:cs typeface="Arial"/>
              </a:rPr>
              <a:t> </a:t>
            </a:r>
            <a:endParaRPr sz="1200" b="0" i="0" u="none" strike="noStrike" cap="none">
              <a:solidFill>
                <a:schemeClr val="accent2"/>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54" name="Google Shape;254;g2e7e2f548fa_0_32"/>
          <p:cNvSpPr txBox="1">
            <a:spLocks noGrp="1"/>
          </p:cNvSpPr>
          <p:nvPr>
            <p:ph type="title" idx="4294967295"/>
          </p:nvPr>
        </p:nvSpPr>
        <p:spPr bwMode="auto">
          <a:xfrm>
            <a:off x="500315" y="2677223"/>
            <a:ext cx="11282100" cy="2158800"/>
          </a:xfrm>
          <a:prstGeom prst="rect">
            <a:avLst/>
          </a:prstGeom>
          <a:noFill/>
          <a:ln>
            <a:noFill/>
          </a:ln>
        </p:spPr>
        <p:txBody>
          <a:bodyPr spcFirstLastPara="1" wrap="square" lIns="91400" tIns="45675" rIns="91400" bIns="45675" anchor="b" anchorCtr="0">
            <a:normAutofit/>
          </a:bodyPr>
          <a:lstStyle/>
          <a:p>
            <a:pPr marL="0" marR="0" lvl="0" indent="0" algn="l">
              <a:lnSpc>
                <a:spcPct val="90000"/>
              </a:lnSpc>
              <a:spcBef>
                <a:spcPts val="0"/>
              </a:spcBef>
              <a:spcAft>
                <a:spcPts val="0"/>
              </a:spcAft>
              <a:buClr>
                <a:srgbClr val="0070C0"/>
              </a:buClr>
              <a:buSzPts val="4800"/>
              <a:buFont typeface="Century Gothic"/>
              <a:buNone/>
              <a:defRPr/>
            </a:pPr>
            <a:r>
              <a:rPr lang="it-IT" sz="4800" b="0" i="0" u="none" strike="noStrike" cap="none">
                <a:solidFill>
                  <a:srgbClr val="0070C0"/>
                </a:solidFill>
                <a:latin typeface="Century Gothic"/>
                <a:ea typeface="Century Gothic"/>
                <a:cs typeface="Century Gothic"/>
              </a:rPr>
              <a:t>Skills4EOSC </a:t>
            </a:r>
            <a:br>
              <a:rPr lang="it-IT" sz="4800" b="0" i="0" u="none" strike="noStrike" cap="none">
                <a:solidFill>
                  <a:srgbClr val="0070C0"/>
                </a:solidFill>
                <a:latin typeface="Century Gothic"/>
                <a:ea typeface="Century Gothic"/>
                <a:cs typeface="Century Gothic"/>
              </a:rPr>
            </a:br>
            <a:r>
              <a:rPr lang="it-IT" sz="4800">
                <a:solidFill>
                  <a:srgbClr val="0070C0"/>
                </a:solidFill>
                <a:latin typeface="Century Gothic"/>
                <a:ea typeface="Century Gothic"/>
                <a:cs typeface="Century Gothic"/>
              </a:rPr>
              <a:t>Quality assurance and Certification Framework</a:t>
            </a:r>
            <a:endParaRPr>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59" name="Google Shape;259;g2e7e2f548fa_0_2"/>
          <p:cNvSpPr txBox="1">
            <a:spLocks noGrp="1"/>
          </p:cNvSpPr>
          <p:nvPr>
            <p:ph type="title"/>
          </p:nvPr>
        </p:nvSpPr>
        <p:spPr bwMode="auto">
          <a:xfrm>
            <a:off x="838198" y="365128"/>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a:lnSpc>
                <a:spcPct val="90000"/>
              </a:lnSpc>
              <a:spcBef>
                <a:spcPts val="0"/>
              </a:spcBef>
              <a:spcAft>
                <a:spcPts val="0"/>
              </a:spcAft>
              <a:buClr>
                <a:srgbClr val="0070C0"/>
              </a:buClr>
              <a:buSzPct val="100000"/>
              <a:buFont typeface="Century Gothic"/>
              <a:buNone/>
              <a:defRPr/>
            </a:pPr>
            <a:r>
              <a:rPr lang="it-IT" sz="4800">
                <a:solidFill>
                  <a:srgbClr val="0070C0"/>
                </a:solidFill>
                <a:latin typeface="Century Gothic"/>
                <a:ea typeface="Century Gothic"/>
                <a:cs typeface="Century Gothic"/>
              </a:rPr>
              <a:t>Skills4EOSC Recognition Framework</a:t>
            </a:r>
            <a:endParaRPr/>
          </a:p>
        </p:txBody>
      </p:sp>
      <p:sp>
        <p:nvSpPr>
          <p:cNvPr id="260" name="Google Shape;260;g2e7e2f548fa_0_2"/>
          <p:cNvSpPr txBox="1"/>
          <p:nvPr/>
        </p:nvSpPr>
        <p:spPr bwMode="auto">
          <a:xfrm>
            <a:off x="839775" y="1785525"/>
            <a:ext cx="7771800" cy="44436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a:lnSpc>
                <a:spcPct val="100000"/>
              </a:lnSpc>
              <a:spcBef>
                <a:spcPts val="2130"/>
              </a:spcBef>
              <a:spcAft>
                <a:spcPts val="0"/>
              </a:spcAft>
              <a:buClr>
                <a:srgbClr val="000000"/>
              </a:buClr>
              <a:buSzPct val="100000"/>
              <a:buFont typeface="Arial"/>
              <a:buNone/>
              <a:defRPr/>
            </a:pPr>
            <a:r>
              <a:rPr lang="it-IT" sz="9000" b="0" i="0" u="none" strike="noStrike" cap="none">
                <a:solidFill>
                  <a:schemeClr val="dk1"/>
                </a:solidFill>
                <a:latin typeface="Quicksand Medium"/>
                <a:ea typeface="Quicksand Medium"/>
                <a:cs typeface="Quicksand Medium"/>
              </a:rPr>
              <a:t>Skills4EOSC provides a collaborative, adaptable and inclusive framework, focusing on digital/data skills and using existing technologies for recognising competencies within the EOSC ecosystem. </a:t>
            </a:r>
            <a:endParaRPr sz="9000" b="0" i="0" u="none" strike="noStrike" cap="none">
              <a:solidFill>
                <a:schemeClr val="dk1"/>
              </a:solidFill>
              <a:latin typeface="Quicksand Medium"/>
              <a:ea typeface="Quicksand Medium"/>
              <a:cs typeface="Quicksand Medium"/>
            </a:endParaRPr>
          </a:p>
          <a:p>
            <a:pPr marL="457200" marR="0" lvl="0" indent="-371475" algn="l">
              <a:lnSpc>
                <a:spcPct val="100000"/>
              </a:lnSpc>
              <a:spcBef>
                <a:spcPts val="2130"/>
              </a:spcBef>
              <a:spcAft>
                <a:spcPts val="0"/>
              </a:spcAft>
              <a:buClr>
                <a:schemeClr val="dk1"/>
              </a:buClr>
              <a:buSzPct val="100000"/>
              <a:buFont typeface="Quicksand Medium"/>
              <a:buChar char="●"/>
              <a:defRPr/>
            </a:pPr>
            <a:r>
              <a:rPr lang="it-IT" sz="9000" b="0" i="0" u="none" strike="noStrike" cap="none">
                <a:solidFill>
                  <a:schemeClr val="dk1"/>
                </a:solidFill>
                <a:latin typeface="Quicksand Medium"/>
                <a:ea typeface="Quicksand Medium"/>
                <a:cs typeface="Quicksand Medium"/>
              </a:rPr>
              <a:t>A shared recognition framework that relies on common standards for skills recognition </a:t>
            </a:r>
            <a:endParaRPr sz="9000" b="0" i="0" u="none" strike="noStrike" cap="none">
              <a:solidFill>
                <a:schemeClr val="dk1"/>
              </a:solidFill>
              <a:latin typeface="Quicksand Medium"/>
              <a:ea typeface="Quicksand Medium"/>
              <a:cs typeface="Quicksand Medium"/>
            </a:endParaRPr>
          </a:p>
          <a:p>
            <a:pPr marL="457200" marR="0" lvl="0" indent="-371475" algn="l">
              <a:lnSpc>
                <a:spcPct val="100000"/>
              </a:lnSpc>
              <a:spcBef>
                <a:spcPts val="0"/>
              </a:spcBef>
              <a:spcAft>
                <a:spcPts val="0"/>
              </a:spcAft>
              <a:buClr>
                <a:schemeClr val="dk1"/>
              </a:buClr>
              <a:buSzPct val="100000"/>
              <a:buFont typeface="Quicksand Medium"/>
              <a:buChar char="●"/>
              <a:defRPr/>
            </a:pPr>
            <a:r>
              <a:rPr lang="it-IT" sz="9000" b="0" i="0" u="none" strike="noStrike" cap="none">
                <a:solidFill>
                  <a:schemeClr val="dk1"/>
                </a:solidFill>
                <a:latin typeface="Quicksand Medium"/>
                <a:ea typeface="Quicksand Medium"/>
                <a:cs typeface="Quicksand Medium"/>
              </a:rPr>
              <a:t>The framework is flexible and scalable by adapting to emerging skills and evolving EOSC community needs and provides cross-border skills recognition. </a:t>
            </a:r>
            <a:endParaRPr sz="9000" b="0" i="0" u="none" strike="noStrike" cap="none">
              <a:solidFill>
                <a:schemeClr val="dk1"/>
              </a:solidFill>
              <a:latin typeface="Quicksand Medium"/>
              <a:ea typeface="Quicksand Medium"/>
              <a:cs typeface="Quicksand Medium"/>
            </a:endParaRPr>
          </a:p>
          <a:p>
            <a:pPr marL="457200" marR="0" lvl="0" indent="-371475" algn="l">
              <a:lnSpc>
                <a:spcPct val="100000"/>
              </a:lnSpc>
              <a:spcBef>
                <a:spcPts val="0"/>
              </a:spcBef>
              <a:spcAft>
                <a:spcPts val="0"/>
              </a:spcAft>
              <a:buClr>
                <a:schemeClr val="dk1"/>
              </a:buClr>
              <a:buSzPct val="100000"/>
              <a:buFont typeface="Quicksand Medium"/>
              <a:buChar char="●"/>
              <a:defRPr/>
            </a:pPr>
            <a:r>
              <a:rPr lang="it-IT" sz="9000" b="0" i="0" u="none" strike="noStrike" cap="none">
                <a:solidFill>
                  <a:schemeClr val="dk1"/>
                </a:solidFill>
                <a:latin typeface="Quicksand Medium"/>
                <a:ea typeface="Quicksand Medium"/>
                <a:cs typeface="Quicksand Medium"/>
              </a:rPr>
              <a:t>The framework acknowledges a wide range of expertise and experiences and ensures inclusivity and diversity, also using digital tools like badges and verifiable credentials. </a:t>
            </a:r>
            <a:endParaRPr sz="9000" b="0" i="0" u="none" strike="noStrike" cap="none">
              <a:solidFill>
                <a:schemeClr val="dk1"/>
              </a:solidFill>
              <a:latin typeface="Quicksand Medium"/>
              <a:ea typeface="Quicksand Medium"/>
              <a:cs typeface="Quicksand Medium"/>
            </a:endParaRPr>
          </a:p>
        </p:txBody>
      </p:sp>
      <p:pic>
        <p:nvPicPr>
          <p:cNvPr id="261" name="Google Shape;261;g2e7e2f548fa_0_2"/>
          <p:cNvPicPr/>
          <p:nvPr/>
        </p:nvPicPr>
        <p:blipFill>
          <a:blip r:embed="rId3">
            <a:alphaModFix/>
          </a:blip>
          <a:stretch/>
        </p:blipFill>
        <p:spPr bwMode="auto">
          <a:xfrm>
            <a:off x="8733363" y="1317400"/>
            <a:ext cx="3228975" cy="4572000"/>
          </a:xfrm>
          <a:prstGeom prst="rect">
            <a:avLst/>
          </a:prstGeom>
          <a:noFill/>
          <a:ln w="9525" cap="flat" cmpd="sng">
            <a:solidFill>
              <a:schemeClr val="dk2"/>
            </a:solidFill>
            <a:prstDash val="solid"/>
            <a:round/>
            <a:headEnd type="none" w="sm" len="sm"/>
            <a:tailEnd type="none" w="sm" len="sm"/>
          </a:ln>
        </p:spPr>
      </p:pic>
      <p:sp>
        <p:nvSpPr>
          <p:cNvPr id="262" name="Google Shape;262;g2e7e2f548fa_0_2"/>
          <p:cNvSpPr txBox="1"/>
          <p:nvPr/>
        </p:nvSpPr>
        <p:spPr bwMode="auto">
          <a:xfrm>
            <a:off x="1760700" y="6374639"/>
            <a:ext cx="5226300" cy="446400"/>
          </a:xfrm>
          <a:prstGeom prst="rect">
            <a:avLst/>
          </a:prstGeom>
          <a:solidFill>
            <a:schemeClr val="lt1"/>
          </a:solid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rgbClr val="000000"/>
              </a:buClr>
              <a:buSzPts val="850"/>
              <a:buFont typeface="Arial"/>
              <a:buNone/>
              <a:defRPr/>
            </a:pPr>
            <a:r>
              <a:rPr lang="it-IT" sz="850" b="0" i="0" u="none" strike="noStrike" cap="none">
                <a:solidFill>
                  <a:schemeClr val="accent2"/>
                </a:solidFill>
                <a:latin typeface="Arial"/>
                <a:ea typeface="Arial"/>
                <a:cs typeface="Arial"/>
              </a:rPr>
              <a:t>European Commission, European Research Executive Agency, Researchers' skills, Publications Office of the European Union, 2024, </a:t>
            </a:r>
            <a:r>
              <a:rPr lang="it-IT" sz="850" b="0" i="0" u="sng" strike="noStrike" cap="none">
                <a:solidFill>
                  <a:schemeClr val="hlink"/>
                </a:solidFill>
                <a:latin typeface="Arial"/>
                <a:ea typeface="Arial"/>
                <a:cs typeface="Arial"/>
                <a:hlinkClick r:id="rId4" tooltip="https://data.europa.eu/doi/10.2848/6977"/>
              </a:rPr>
              <a:t>https://data.europa.eu/doi/10.2848/6977</a:t>
            </a:r>
            <a:r>
              <a:rPr lang="it-IT" sz="850" b="0" i="0" u="none" strike="noStrike" cap="none">
                <a:solidFill>
                  <a:schemeClr val="accent2"/>
                </a:solidFill>
                <a:latin typeface="Arial"/>
                <a:ea typeface="Arial"/>
                <a:cs typeface="Arial"/>
              </a:rPr>
              <a:t> </a:t>
            </a:r>
            <a:endParaRPr sz="1200" b="0" i="0" u="none" strike="noStrike" cap="none">
              <a:solidFill>
                <a:schemeClr val="accent2"/>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67" name="Google Shape;267;g2e7e2f548fa_0_13"/>
          <p:cNvSpPr txBox="1">
            <a:spLocks noGrp="1"/>
          </p:cNvSpPr>
          <p:nvPr>
            <p:ph type="title"/>
          </p:nvPr>
        </p:nvSpPr>
        <p:spPr bwMode="auto">
          <a:xfrm>
            <a:off x="838198" y="365128"/>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a:lnSpc>
                <a:spcPct val="90000"/>
              </a:lnSpc>
              <a:spcBef>
                <a:spcPts val="0"/>
              </a:spcBef>
              <a:spcAft>
                <a:spcPts val="0"/>
              </a:spcAft>
              <a:buClr>
                <a:srgbClr val="0070C0"/>
              </a:buClr>
              <a:buSzPct val="100000"/>
              <a:buFont typeface="Century Gothic"/>
              <a:buNone/>
              <a:defRPr/>
            </a:pPr>
            <a:r>
              <a:rPr lang="it-IT" sz="4800">
                <a:solidFill>
                  <a:srgbClr val="0070C0"/>
                </a:solidFill>
                <a:latin typeface="Century Gothic"/>
                <a:ea typeface="Century Gothic"/>
                <a:cs typeface="Century Gothic"/>
              </a:rPr>
              <a:t>FAIR-by-design trainer accreditation</a:t>
            </a:r>
            <a:endParaRPr/>
          </a:p>
        </p:txBody>
      </p:sp>
      <p:pic>
        <p:nvPicPr>
          <p:cNvPr id="268" name="Google Shape;268;g2e7e2f548fa_0_13"/>
          <p:cNvPicPr/>
          <p:nvPr/>
        </p:nvPicPr>
        <p:blipFill>
          <a:blip r:embed="rId3">
            <a:alphaModFix/>
          </a:blip>
          <a:stretch/>
        </p:blipFill>
        <p:spPr bwMode="auto">
          <a:xfrm>
            <a:off x="6518500" y="1794783"/>
            <a:ext cx="5526201" cy="4203465"/>
          </a:xfrm>
          <a:prstGeom prst="rect">
            <a:avLst/>
          </a:prstGeom>
          <a:noFill/>
          <a:ln>
            <a:noFill/>
          </a:ln>
        </p:spPr>
      </p:pic>
      <p:sp>
        <p:nvSpPr>
          <p:cNvPr id="269" name="Google Shape;269;g2e7e2f548fa_0_13"/>
          <p:cNvSpPr txBox="1"/>
          <p:nvPr/>
        </p:nvSpPr>
        <p:spPr bwMode="auto">
          <a:xfrm>
            <a:off x="518050" y="1481175"/>
            <a:ext cx="6563100" cy="2509200"/>
          </a:xfrm>
          <a:prstGeom prst="rect">
            <a:avLst/>
          </a:prstGeom>
          <a:noFill/>
          <a:ln>
            <a:noFill/>
          </a:ln>
        </p:spPr>
        <p:txBody>
          <a:bodyPr spcFirstLastPara="1" wrap="square" lIns="121900" tIns="121900" rIns="121900" bIns="121900" anchor="t" anchorCtr="0">
            <a:noAutofit/>
          </a:bodyPr>
          <a:lstStyle/>
          <a:p>
            <a:pPr marL="457200" marR="0" lvl="0" indent="-361950" algn="l">
              <a:lnSpc>
                <a:spcPct val="100000"/>
              </a:lnSpc>
              <a:spcBef>
                <a:spcPts val="0"/>
              </a:spcBef>
              <a:spcAft>
                <a:spcPts val="0"/>
              </a:spcAft>
              <a:buClr>
                <a:srgbClr val="000000"/>
              </a:buClr>
              <a:buSzPts val="2100"/>
              <a:buFont typeface="Calibri"/>
              <a:buChar char="●"/>
              <a:defRPr/>
            </a:pPr>
            <a:r>
              <a:rPr lang="it-IT" sz="2100" b="1" i="0" u="none" strike="noStrike" cap="none">
                <a:solidFill>
                  <a:srgbClr val="000000"/>
                </a:solidFill>
                <a:latin typeface="Calibri"/>
                <a:ea typeface="Calibri"/>
                <a:cs typeface="Calibri"/>
              </a:rPr>
              <a:t>Structured into Six Stages</a:t>
            </a:r>
            <a:r>
              <a:rPr lang="it-IT" sz="2100" b="0" i="0" u="none" strike="noStrike" cap="none">
                <a:solidFill>
                  <a:srgbClr val="000000"/>
                </a:solidFill>
                <a:latin typeface="Calibri"/>
                <a:ea typeface="Calibri"/>
                <a:cs typeface="Calibri"/>
              </a:rPr>
              <a:t>. Each stage consists of specific units.</a:t>
            </a:r>
            <a:endParaRPr sz="2100" b="0" i="0" u="none" strike="noStrike" cap="none">
              <a:solidFill>
                <a:srgbClr val="000000"/>
              </a:solidFill>
              <a:latin typeface="Calibri"/>
              <a:ea typeface="Calibri"/>
              <a:cs typeface="Calibri"/>
            </a:endParaRPr>
          </a:p>
          <a:p>
            <a:pPr marL="457200" marR="0" lvl="0" indent="-361950" algn="l">
              <a:lnSpc>
                <a:spcPct val="100000"/>
              </a:lnSpc>
              <a:spcBef>
                <a:spcPts val="0"/>
              </a:spcBef>
              <a:spcAft>
                <a:spcPts val="0"/>
              </a:spcAft>
              <a:buClr>
                <a:srgbClr val="000000"/>
              </a:buClr>
              <a:buSzPts val="2100"/>
              <a:buFont typeface="Calibri"/>
              <a:buChar char="●"/>
              <a:defRPr/>
            </a:pPr>
            <a:r>
              <a:rPr lang="it-IT" sz="2100" b="1" i="0" u="none" strike="noStrike" cap="none">
                <a:solidFill>
                  <a:srgbClr val="000000"/>
                </a:solidFill>
                <a:latin typeface="Calibri"/>
                <a:ea typeface="Calibri"/>
                <a:cs typeface="Calibri"/>
              </a:rPr>
              <a:t>Stage-Specific Open Badge</a:t>
            </a:r>
            <a:r>
              <a:rPr lang="it-IT" sz="2100" b="0" i="0" u="none" strike="noStrike" cap="none">
                <a:solidFill>
                  <a:srgbClr val="000000"/>
                </a:solidFill>
                <a:latin typeface="Calibri"/>
                <a:ea typeface="Calibri"/>
                <a:cs typeface="Calibri"/>
              </a:rPr>
              <a:t>. Complete all units within a stage to earn a "FAIR-by-design Methodology Specialist" badge for that stage.</a:t>
            </a:r>
            <a:endParaRPr sz="2100" b="0" i="0" u="none" strike="noStrike" cap="none">
              <a:solidFill>
                <a:srgbClr val="000000"/>
              </a:solidFill>
              <a:latin typeface="Calibri"/>
              <a:ea typeface="Calibri"/>
              <a:cs typeface="Calibri"/>
            </a:endParaRPr>
          </a:p>
          <a:p>
            <a:pPr marL="457200" marR="0" lvl="0" indent="-361950" algn="l">
              <a:lnSpc>
                <a:spcPct val="100000"/>
              </a:lnSpc>
              <a:spcBef>
                <a:spcPts val="0"/>
              </a:spcBef>
              <a:spcAft>
                <a:spcPts val="0"/>
              </a:spcAft>
              <a:buClr>
                <a:srgbClr val="000000"/>
              </a:buClr>
              <a:buSzPts val="2100"/>
              <a:buFont typeface="Calibri"/>
              <a:buChar char="●"/>
              <a:defRPr/>
            </a:pPr>
            <a:r>
              <a:rPr lang="it-IT" sz="2100" b="1" i="0" u="none" strike="noStrike" cap="none">
                <a:solidFill>
                  <a:srgbClr val="000000"/>
                </a:solidFill>
                <a:latin typeface="Calibri"/>
                <a:ea typeface="Calibri"/>
                <a:cs typeface="Calibri"/>
              </a:rPr>
              <a:t>FAIR Instructor Badge. </a:t>
            </a:r>
            <a:r>
              <a:rPr lang="it-IT" sz="2100" b="0" i="0" u="none" strike="noStrike" cap="none">
                <a:solidFill>
                  <a:srgbClr val="000000"/>
                </a:solidFill>
                <a:latin typeface="Calibri"/>
                <a:ea typeface="Calibri"/>
                <a:cs typeface="Calibri"/>
              </a:rPr>
              <a:t>Earn all stage-specific badges to certify proficiency in methodology implementation and qualify as a FAIR instructional designer.</a:t>
            </a:r>
            <a:endParaRPr sz="2100" b="0" i="0" u="none" strike="noStrike" cap="none">
              <a:solidFill>
                <a:srgbClr val="000000"/>
              </a:solidFill>
              <a:latin typeface="Calibri"/>
              <a:ea typeface="Calibri"/>
              <a:cs typeface="Calibri"/>
            </a:endParaRPr>
          </a:p>
        </p:txBody>
      </p:sp>
      <p:pic>
        <p:nvPicPr>
          <p:cNvPr id="270" name="Google Shape;270;g2e7e2f548fa_0_13"/>
          <p:cNvPicPr/>
          <p:nvPr/>
        </p:nvPicPr>
        <p:blipFill>
          <a:blip r:embed="rId4">
            <a:alphaModFix/>
          </a:blip>
          <a:stretch/>
        </p:blipFill>
        <p:spPr bwMode="auto">
          <a:xfrm>
            <a:off x="838198" y="4225000"/>
            <a:ext cx="5094649" cy="1972489"/>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9" name="Google Shape;89;p10"/>
          <p:cNvSpPr txBox="1">
            <a:spLocks noGrp="1"/>
          </p:cNvSpPr>
          <p:nvPr>
            <p:ph type="body" idx="1"/>
          </p:nvPr>
        </p:nvSpPr>
        <p:spPr bwMode="auto">
          <a:xfrm>
            <a:off x="838198" y="2830749"/>
            <a:ext cx="5909400" cy="3660598"/>
          </a:xfrm>
          <a:prstGeom prst="rect">
            <a:avLst/>
          </a:prstGeom>
          <a:noFill/>
          <a:ln>
            <a:noFill/>
          </a:ln>
        </p:spPr>
        <p:txBody>
          <a:bodyPr spcFirstLastPara="1" wrap="square" lIns="91400" tIns="45675" rIns="91400" bIns="45675" anchor="t" anchorCtr="0">
            <a:noAutofit/>
          </a:bodyPr>
          <a:lstStyle/>
          <a:p>
            <a:pPr marL="0" lvl="0" indent="0" algn="l">
              <a:lnSpc>
                <a:spcPct val="100000"/>
              </a:lnSpc>
              <a:spcBef>
                <a:spcPts val="0"/>
              </a:spcBef>
              <a:spcAft>
                <a:spcPts val="0"/>
              </a:spcAft>
              <a:buClr>
                <a:schemeClr val="dk1"/>
              </a:buClr>
              <a:buSzPts val="1018"/>
              <a:buNone/>
              <a:defRPr/>
            </a:pPr>
            <a:r>
              <a:rPr lang="it-IT" sz="2900">
                <a:latin typeface="Calibri"/>
                <a:ea typeface="Calibri"/>
                <a:cs typeface="Calibri"/>
              </a:rPr>
              <a:t>46 </a:t>
            </a:r>
            <a:r>
              <a:rPr lang="it-IT" sz="2900" b="1">
                <a:solidFill>
                  <a:srgbClr val="3278B1"/>
                </a:solidFill>
                <a:latin typeface="Calibri"/>
                <a:ea typeface="Calibri"/>
                <a:cs typeface="Calibri"/>
              </a:rPr>
              <a:t>partners</a:t>
            </a:r>
            <a:r>
              <a:rPr lang="it-IT" sz="2900">
                <a:latin typeface="Calibri"/>
                <a:ea typeface="Calibri"/>
                <a:cs typeface="Calibri"/>
              </a:rPr>
              <a:t>, 18 </a:t>
            </a:r>
            <a:r>
              <a:rPr lang="it-IT" sz="2900" b="1">
                <a:solidFill>
                  <a:srgbClr val="3278B1"/>
                </a:solidFill>
                <a:latin typeface="Calibri"/>
                <a:ea typeface="Calibri"/>
                <a:cs typeface="Calibri"/>
              </a:rPr>
              <a:t>countries</a:t>
            </a:r>
            <a:endParaRPr sz="2900" b="1">
              <a:latin typeface="Calibri"/>
              <a:ea typeface="Calibri"/>
              <a:cs typeface="Calibri"/>
            </a:endParaRPr>
          </a:p>
          <a:p>
            <a:pPr marL="0" lvl="0" indent="0" algn="l">
              <a:lnSpc>
                <a:spcPct val="100000"/>
              </a:lnSpc>
              <a:spcBef>
                <a:spcPts val="999"/>
              </a:spcBef>
              <a:spcAft>
                <a:spcPts val="0"/>
              </a:spcAft>
              <a:buClr>
                <a:schemeClr val="dk1"/>
              </a:buClr>
              <a:buSzPts val="1018"/>
              <a:buNone/>
              <a:defRPr/>
            </a:pPr>
            <a:r>
              <a:rPr lang="it-IT" sz="2900">
                <a:latin typeface="Calibri"/>
                <a:ea typeface="Calibri"/>
                <a:cs typeface="Calibri"/>
              </a:rPr>
              <a:t>“</a:t>
            </a:r>
            <a:r>
              <a:rPr lang="it-IT" sz="2900" b="1">
                <a:solidFill>
                  <a:srgbClr val="3278B1"/>
                </a:solidFill>
                <a:latin typeface="Calibri"/>
                <a:ea typeface="Calibri"/>
                <a:cs typeface="Calibri"/>
              </a:rPr>
              <a:t>Key doers</a:t>
            </a:r>
            <a:r>
              <a:rPr lang="it-IT" sz="2900">
                <a:latin typeface="Calibri"/>
                <a:ea typeface="Calibri"/>
                <a:cs typeface="Calibri"/>
              </a:rPr>
              <a:t>” in Open Science in their country/region/domain</a:t>
            </a:r>
            <a:endParaRPr sz="2900">
              <a:latin typeface="Calibri"/>
              <a:ea typeface="Calibri"/>
              <a:cs typeface="Calibri"/>
            </a:endParaRPr>
          </a:p>
          <a:p>
            <a:pPr marL="0" lvl="0" indent="0" algn="l">
              <a:lnSpc>
                <a:spcPct val="100000"/>
              </a:lnSpc>
              <a:spcBef>
                <a:spcPts val="999"/>
              </a:spcBef>
              <a:spcAft>
                <a:spcPts val="0"/>
              </a:spcAft>
              <a:buClr>
                <a:schemeClr val="dk1"/>
              </a:buClr>
              <a:buSzPts val="1018"/>
              <a:buNone/>
              <a:defRPr/>
            </a:pPr>
            <a:r>
              <a:rPr lang="it-IT" sz="2900">
                <a:latin typeface="Calibri"/>
                <a:ea typeface="Calibri"/>
                <a:cs typeface="Calibri"/>
              </a:rPr>
              <a:t>2 ESFRI </a:t>
            </a:r>
            <a:r>
              <a:rPr lang="it-IT" sz="2900" b="1">
                <a:solidFill>
                  <a:srgbClr val="3278B1"/>
                </a:solidFill>
                <a:latin typeface="Calibri"/>
                <a:ea typeface="Calibri"/>
                <a:cs typeface="Calibri"/>
              </a:rPr>
              <a:t>Research Infrastructure</a:t>
            </a:r>
            <a:endParaRPr sz="2900">
              <a:latin typeface="Calibri"/>
              <a:ea typeface="Calibri"/>
              <a:cs typeface="Calibri"/>
            </a:endParaRPr>
          </a:p>
          <a:p>
            <a:pPr marL="0" lvl="0" indent="0" algn="l">
              <a:lnSpc>
                <a:spcPct val="100000"/>
              </a:lnSpc>
              <a:spcBef>
                <a:spcPts val="999"/>
              </a:spcBef>
              <a:spcAft>
                <a:spcPts val="0"/>
              </a:spcAft>
              <a:buClr>
                <a:schemeClr val="dk1"/>
              </a:buClr>
              <a:buSzPts val="1018"/>
              <a:buNone/>
              <a:defRPr/>
            </a:pPr>
            <a:r>
              <a:rPr lang="it-IT" sz="2900">
                <a:latin typeface="Calibri"/>
                <a:ea typeface="Calibri"/>
                <a:cs typeface="Calibri"/>
              </a:rPr>
              <a:t>6.6 million €</a:t>
            </a:r>
            <a:endParaRPr sz="2900">
              <a:latin typeface="Calibri"/>
              <a:ea typeface="Calibri"/>
              <a:cs typeface="Calibri"/>
            </a:endParaRPr>
          </a:p>
          <a:p>
            <a:pPr marL="0" lvl="0" indent="0" algn="l">
              <a:lnSpc>
                <a:spcPct val="100000"/>
              </a:lnSpc>
              <a:spcBef>
                <a:spcPts val="999"/>
              </a:spcBef>
              <a:spcAft>
                <a:spcPts val="999"/>
              </a:spcAft>
              <a:buClr>
                <a:schemeClr val="dk1"/>
              </a:buClr>
              <a:buSzPts val="1018"/>
              <a:buNone/>
              <a:defRPr/>
            </a:pPr>
            <a:r>
              <a:rPr lang="it-IT" sz="2900">
                <a:latin typeface="Calibri"/>
                <a:ea typeface="Calibri"/>
                <a:cs typeface="Calibri"/>
              </a:rPr>
              <a:t>September 2022 - August 2025</a:t>
            </a:r>
            <a:endParaRPr sz="2900">
              <a:latin typeface="Calibri"/>
              <a:ea typeface="Calibri"/>
              <a:cs typeface="Calibri"/>
            </a:endParaRPr>
          </a:p>
        </p:txBody>
      </p:sp>
      <p:pic>
        <p:nvPicPr>
          <p:cNvPr id="90" name="Google Shape;90;p10"/>
          <p:cNvPicPr/>
          <p:nvPr/>
        </p:nvPicPr>
        <p:blipFill>
          <a:blip r:embed="rId3">
            <a:alphaModFix/>
          </a:blip>
          <a:stretch/>
        </p:blipFill>
        <p:spPr bwMode="auto">
          <a:xfrm>
            <a:off x="6951700" y="76199"/>
            <a:ext cx="5240300" cy="6233298"/>
          </a:xfrm>
          <a:prstGeom prst="rect">
            <a:avLst/>
          </a:prstGeom>
          <a:noFill/>
          <a:ln>
            <a:noFill/>
          </a:ln>
        </p:spPr>
      </p:pic>
      <p:pic>
        <p:nvPicPr>
          <p:cNvPr id="91" name="Google Shape;91;p10"/>
          <p:cNvPicPr/>
          <p:nvPr/>
        </p:nvPicPr>
        <p:blipFill>
          <a:blip r:embed="rId4">
            <a:alphaModFix/>
          </a:blip>
          <a:stretch/>
        </p:blipFill>
        <p:spPr bwMode="auto">
          <a:xfrm>
            <a:off x="1954049" y="436649"/>
            <a:ext cx="2341575" cy="1840374"/>
          </a:xfrm>
          <a:prstGeom prst="rect">
            <a:avLst/>
          </a:prstGeom>
          <a:noFill/>
          <a:ln>
            <a:noFill/>
          </a:ln>
        </p:spPr>
      </p:pic>
      <p:pic>
        <p:nvPicPr>
          <p:cNvPr id="92" name="Google Shape;92;p10"/>
          <p:cNvPicPr/>
          <p:nvPr/>
        </p:nvPicPr>
        <p:blipFill>
          <a:blip r:embed="rId5">
            <a:alphaModFix/>
          </a:blip>
          <a:stretch/>
        </p:blipFill>
        <p:spPr bwMode="auto">
          <a:xfrm>
            <a:off x="269724" y="2877674"/>
            <a:ext cx="568474" cy="568474"/>
          </a:xfrm>
          <a:prstGeom prst="rect">
            <a:avLst/>
          </a:prstGeom>
          <a:noFill/>
          <a:ln>
            <a:noFill/>
          </a:ln>
        </p:spPr>
      </p:pic>
      <p:pic>
        <p:nvPicPr>
          <p:cNvPr id="93" name="Google Shape;93;p10"/>
          <p:cNvPicPr/>
          <p:nvPr/>
        </p:nvPicPr>
        <p:blipFill>
          <a:blip r:embed="rId6">
            <a:alphaModFix/>
          </a:blip>
          <a:stretch/>
        </p:blipFill>
        <p:spPr bwMode="auto">
          <a:xfrm>
            <a:off x="269724" y="4424468"/>
            <a:ext cx="568474" cy="568474"/>
          </a:xfrm>
          <a:prstGeom prst="rect">
            <a:avLst/>
          </a:prstGeom>
          <a:noFill/>
          <a:ln>
            <a:noFill/>
          </a:ln>
        </p:spPr>
      </p:pic>
      <p:pic>
        <p:nvPicPr>
          <p:cNvPr id="94" name="Google Shape;94;p10"/>
          <p:cNvPicPr/>
          <p:nvPr/>
        </p:nvPicPr>
        <p:blipFill>
          <a:blip r:embed="rId7">
            <a:alphaModFix/>
          </a:blip>
          <a:stretch/>
        </p:blipFill>
        <p:spPr bwMode="auto">
          <a:xfrm>
            <a:off x="269724" y="3641024"/>
            <a:ext cx="568474" cy="568474"/>
          </a:xfrm>
          <a:prstGeom prst="rect">
            <a:avLst/>
          </a:prstGeom>
          <a:noFill/>
          <a:ln>
            <a:noFill/>
          </a:ln>
        </p:spPr>
      </p:pic>
      <p:pic>
        <p:nvPicPr>
          <p:cNvPr id="95" name="Google Shape;95;p10"/>
          <p:cNvPicPr/>
          <p:nvPr/>
        </p:nvPicPr>
        <p:blipFill>
          <a:blip r:embed="rId8">
            <a:alphaModFix/>
          </a:blip>
          <a:stretch/>
        </p:blipFill>
        <p:spPr bwMode="auto">
          <a:xfrm>
            <a:off x="269724" y="5055224"/>
            <a:ext cx="568474" cy="568474"/>
          </a:xfrm>
          <a:prstGeom prst="rect">
            <a:avLst/>
          </a:prstGeom>
          <a:noFill/>
          <a:ln>
            <a:noFill/>
          </a:ln>
        </p:spPr>
      </p:pic>
      <p:pic>
        <p:nvPicPr>
          <p:cNvPr id="96" name="Google Shape;96;p10"/>
          <p:cNvPicPr/>
          <p:nvPr/>
        </p:nvPicPr>
        <p:blipFill>
          <a:blip r:embed="rId9">
            <a:alphaModFix/>
          </a:blip>
          <a:stretch/>
        </p:blipFill>
        <p:spPr bwMode="auto">
          <a:xfrm>
            <a:off x="269724" y="5609773"/>
            <a:ext cx="568474" cy="568474"/>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5" name="Google Shape;275;g2e7e2f548fa_0_40"/>
          <p:cNvSpPr txBox="1">
            <a:spLocks noGrp="1"/>
          </p:cNvSpPr>
          <p:nvPr>
            <p:ph type="title"/>
          </p:nvPr>
        </p:nvSpPr>
        <p:spPr bwMode="auto">
          <a:xfrm>
            <a:off x="838198" y="365128"/>
            <a:ext cx="10515600" cy="1325700"/>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rgbClr val="0070C0"/>
              </a:buClr>
              <a:buSzPts val="4800"/>
              <a:buFont typeface="Century Gothic"/>
              <a:buNone/>
              <a:defRPr/>
            </a:pPr>
            <a:r>
              <a:rPr lang="it-IT" sz="4800">
                <a:solidFill>
                  <a:srgbClr val="0070C0"/>
                </a:solidFill>
                <a:latin typeface="Century Gothic"/>
                <a:ea typeface="Century Gothic"/>
                <a:cs typeface="Century Gothic"/>
              </a:rPr>
              <a:t>European Digital Credential - EDC</a:t>
            </a:r>
            <a:endParaRPr/>
          </a:p>
        </p:txBody>
      </p:sp>
      <p:sp>
        <p:nvSpPr>
          <p:cNvPr id="276" name="Google Shape;276;g2e7e2f548fa_0_40"/>
          <p:cNvSpPr txBox="1"/>
          <p:nvPr/>
        </p:nvSpPr>
        <p:spPr bwMode="auto">
          <a:xfrm>
            <a:off x="518050" y="1462225"/>
            <a:ext cx="5718000" cy="2509200"/>
          </a:xfrm>
          <a:prstGeom prst="rect">
            <a:avLst/>
          </a:prstGeom>
          <a:noFill/>
          <a:ln>
            <a:noFill/>
          </a:ln>
        </p:spPr>
        <p:txBody>
          <a:bodyPr spcFirstLastPara="1" wrap="square" lIns="121900" tIns="121900" rIns="121900" bIns="121900" anchor="t" anchorCtr="0">
            <a:noAutofit/>
          </a:bodyPr>
          <a:lstStyle/>
          <a:p>
            <a:pPr marL="457200" marR="0" lvl="0" indent="-361950" algn="l">
              <a:lnSpc>
                <a:spcPct val="100000"/>
              </a:lnSpc>
              <a:spcBef>
                <a:spcPts val="0"/>
              </a:spcBef>
              <a:spcAft>
                <a:spcPts val="0"/>
              </a:spcAft>
              <a:buClr>
                <a:srgbClr val="000000"/>
              </a:buClr>
              <a:buSzPts val="2100"/>
              <a:buFont typeface="Calibri"/>
              <a:buChar char="●"/>
              <a:defRPr/>
            </a:pPr>
            <a:r>
              <a:rPr lang="it-IT" sz="2100" b="0" i="0" u="none" strike="noStrike" cap="none">
                <a:solidFill>
                  <a:schemeClr val="dk1"/>
                </a:solidFill>
                <a:latin typeface="Calibri"/>
                <a:ea typeface="Calibri"/>
                <a:cs typeface="Calibri"/>
              </a:rPr>
              <a:t>Skills4EOSC Recognition Framework will fit into the</a:t>
            </a:r>
            <a:r>
              <a:rPr lang="it-IT" sz="2100" b="1" i="0" u="none" strike="noStrike" cap="none">
                <a:solidFill>
                  <a:schemeClr val="dk1"/>
                </a:solidFill>
                <a:latin typeface="Calibri"/>
                <a:ea typeface="Calibri"/>
                <a:cs typeface="Calibri"/>
              </a:rPr>
              <a:t> European Digital Credential for Learning</a:t>
            </a:r>
            <a:endParaRPr sz="2100" b="1" i="0" u="none" strike="noStrike" cap="none">
              <a:solidFill>
                <a:schemeClr val="dk1"/>
              </a:solidFill>
              <a:latin typeface="Calibri"/>
              <a:ea typeface="Calibri"/>
              <a:cs typeface="Calibri"/>
            </a:endParaRPr>
          </a:p>
          <a:p>
            <a:pPr marL="457200" marR="0" lvl="0" indent="-361950" algn="just">
              <a:lnSpc>
                <a:spcPct val="114999"/>
              </a:lnSpc>
              <a:spcBef>
                <a:spcPts val="1000"/>
              </a:spcBef>
              <a:spcAft>
                <a:spcPts val="0"/>
              </a:spcAft>
              <a:buClr>
                <a:srgbClr val="000000"/>
              </a:buClr>
              <a:buSzPts val="2100"/>
              <a:buFont typeface="Calibri"/>
              <a:buChar char="●"/>
              <a:defRPr/>
            </a:pPr>
            <a:r>
              <a:rPr lang="it-IT" sz="2100" b="1" i="0" u="none" strike="noStrike" cap="none">
                <a:solidFill>
                  <a:schemeClr val="dk1"/>
                </a:solidFill>
                <a:latin typeface="Calibri"/>
                <a:ea typeface="Calibri"/>
                <a:cs typeface="Calibri"/>
              </a:rPr>
              <a:t>EC provides EDC, an online tool for getting or issuing a digitalised version of credentials.</a:t>
            </a:r>
            <a:endParaRPr sz="2100" b="0" i="0" u="none" strike="noStrike" cap="none">
              <a:solidFill>
                <a:schemeClr val="dk1"/>
              </a:solidFill>
              <a:latin typeface="Calibri"/>
              <a:ea typeface="Calibri"/>
              <a:cs typeface="Calibri"/>
            </a:endParaRPr>
          </a:p>
          <a:p>
            <a:pPr marL="457200" marR="0" lvl="0" indent="-361950" algn="l">
              <a:lnSpc>
                <a:spcPct val="100000"/>
              </a:lnSpc>
              <a:spcBef>
                <a:spcPts val="1000"/>
              </a:spcBef>
              <a:spcAft>
                <a:spcPts val="0"/>
              </a:spcAft>
              <a:buClr>
                <a:srgbClr val="000000"/>
              </a:buClr>
              <a:buSzPts val="2100"/>
              <a:buFont typeface="Calibri"/>
              <a:buChar char="●"/>
              <a:defRPr/>
            </a:pPr>
            <a:r>
              <a:rPr lang="it-IT" sz="2100" b="1" i="0" u="none" strike="noStrike" cap="none">
                <a:solidFill>
                  <a:schemeClr val="dk1"/>
                </a:solidFill>
                <a:latin typeface="Calibri"/>
                <a:ea typeface="Calibri"/>
                <a:cs typeface="Calibri"/>
              </a:rPr>
              <a:t>EDCs</a:t>
            </a:r>
            <a:r>
              <a:rPr lang="it-IT" sz="2100" b="0" i="0" u="none" strike="noStrike" cap="none">
                <a:solidFill>
                  <a:schemeClr val="dk1"/>
                </a:solidFill>
                <a:latin typeface="Calibri"/>
                <a:ea typeface="Calibri"/>
                <a:cs typeface="Calibri"/>
              </a:rPr>
              <a:t> are standardized electronic documents verifying skills or learning outcomes. </a:t>
            </a:r>
            <a:endParaRPr sz="2100" b="0" i="0" u="none" strike="noStrike" cap="none">
              <a:solidFill>
                <a:schemeClr val="dk1"/>
              </a:solidFill>
              <a:latin typeface="Calibri"/>
              <a:ea typeface="Calibri"/>
              <a:cs typeface="Calibri"/>
            </a:endParaRPr>
          </a:p>
          <a:p>
            <a:pPr marL="457200" marR="0" lvl="0" indent="-361950" algn="l">
              <a:lnSpc>
                <a:spcPct val="100000"/>
              </a:lnSpc>
              <a:spcBef>
                <a:spcPts val="1000"/>
              </a:spcBef>
              <a:spcAft>
                <a:spcPts val="1000"/>
              </a:spcAft>
              <a:buClr>
                <a:srgbClr val="000000"/>
              </a:buClr>
              <a:buSzPts val="2100"/>
              <a:buFont typeface="Calibri"/>
              <a:buChar char="●"/>
              <a:defRPr/>
            </a:pPr>
            <a:r>
              <a:rPr lang="it-IT" sz="2100" b="1" i="0" u="none" strike="noStrike" cap="none">
                <a:solidFill>
                  <a:schemeClr val="dk1"/>
                </a:solidFill>
                <a:latin typeface="Calibri"/>
                <a:ea typeface="Calibri"/>
                <a:cs typeface="Calibri"/>
              </a:rPr>
              <a:t>EDCs linked to Europass</a:t>
            </a:r>
            <a:r>
              <a:rPr lang="it-IT" sz="2100" b="0" i="0" u="none" strike="noStrike" cap="none">
                <a:solidFill>
                  <a:schemeClr val="dk1"/>
                </a:solidFill>
                <a:latin typeface="Calibri"/>
                <a:ea typeface="Calibri"/>
                <a:cs typeface="Calibri"/>
              </a:rPr>
              <a:t> and can be issued by any European universities or training providers for free, securely sealed with an e-seal, and delivered via email or deposited to Europass profiles.</a:t>
            </a:r>
            <a:endParaRPr sz="2100" b="1" i="0" u="none" strike="noStrike" cap="none">
              <a:solidFill>
                <a:srgbClr val="000000"/>
              </a:solidFill>
              <a:latin typeface="Calibri"/>
              <a:ea typeface="Calibri"/>
              <a:cs typeface="Calibri"/>
            </a:endParaRPr>
          </a:p>
        </p:txBody>
      </p:sp>
      <p:pic>
        <p:nvPicPr>
          <p:cNvPr id="277" name="Google Shape;277;g2e7e2f548fa_0_40"/>
          <p:cNvPicPr/>
          <p:nvPr/>
        </p:nvPicPr>
        <p:blipFill>
          <a:blip r:embed="rId3">
            <a:alphaModFix/>
          </a:blip>
          <a:stretch/>
        </p:blipFill>
        <p:spPr bwMode="auto">
          <a:xfrm>
            <a:off x="6547187" y="1690825"/>
            <a:ext cx="5500462" cy="2509201"/>
          </a:xfrm>
          <a:prstGeom prst="rect">
            <a:avLst/>
          </a:prstGeom>
          <a:noFill/>
          <a:ln>
            <a:noFill/>
          </a:ln>
        </p:spPr>
      </p:pic>
      <p:pic>
        <p:nvPicPr>
          <p:cNvPr id="278" name="Google Shape;278;g2e7e2f548fa_0_40"/>
          <p:cNvPicPr/>
          <p:nvPr/>
        </p:nvPicPr>
        <p:blipFill>
          <a:blip r:embed="rId4">
            <a:alphaModFix/>
          </a:blip>
          <a:stretch/>
        </p:blipFill>
        <p:spPr bwMode="auto">
          <a:xfrm>
            <a:off x="7237975" y="5080701"/>
            <a:ext cx="3676650" cy="8001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83" name="Google Shape;283;g2e7e2f548fa_0_8"/>
          <p:cNvSpPr txBox="1">
            <a:spLocks noGrp="1"/>
          </p:cNvSpPr>
          <p:nvPr>
            <p:ph type="title"/>
          </p:nvPr>
        </p:nvSpPr>
        <p:spPr bwMode="auto">
          <a:xfrm>
            <a:off x="838198" y="365128"/>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a:lnSpc>
                <a:spcPct val="90000"/>
              </a:lnSpc>
              <a:spcBef>
                <a:spcPts val="0"/>
              </a:spcBef>
              <a:spcAft>
                <a:spcPts val="0"/>
              </a:spcAft>
              <a:buClr>
                <a:srgbClr val="0070C0"/>
              </a:buClr>
              <a:buSzPct val="100000"/>
              <a:buFont typeface="Century Gothic"/>
              <a:buNone/>
              <a:defRPr/>
            </a:pPr>
            <a:r>
              <a:rPr lang="it-IT" sz="4800">
                <a:solidFill>
                  <a:srgbClr val="0070C0"/>
                </a:solidFill>
                <a:latin typeface="Century Gothic"/>
                <a:ea typeface="Century Gothic"/>
                <a:cs typeface="Century Gothic"/>
              </a:rPr>
              <a:t>Quality Assurance Framework for learning materials</a:t>
            </a:r>
            <a:endParaRPr/>
          </a:p>
        </p:txBody>
      </p:sp>
      <p:sp>
        <p:nvSpPr>
          <p:cNvPr id="284" name="Google Shape;284;g2e7e2f548fa_0_8"/>
          <p:cNvSpPr txBox="1"/>
          <p:nvPr/>
        </p:nvSpPr>
        <p:spPr bwMode="auto">
          <a:xfrm>
            <a:off x="611550" y="1811200"/>
            <a:ext cx="11580600" cy="3895500"/>
          </a:xfrm>
          <a:prstGeom prst="rect">
            <a:avLst/>
          </a:prstGeom>
          <a:noFill/>
          <a:ln>
            <a:noFill/>
          </a:ln>
        </p:spPr>
        <p:txBody>
          <a:bodyPr spcFirstLastPara="1" wrap="square" lIns="91425" tIns="45700" rIns="91425" bIns="45700" anchor="t" anchorCtr="0">
            <a:normAutofit fontScale="25000" lnSpcReduction="20000"/>
          </a:bodyPr>
          <a:lstStyle/>
          <a:p>
            <a:pPr marL="457200" marR="0" lvl="0" indent="-371475" algn="l">
              <a:lnSpc>
                <a:spcPct val="100000"/>
              </a:lnSpc>
              <a:spcBef>
                <a:spcPts val="2130"/>
              </a:spcBef>
              <a:spcAft>
                <a:spcPts val="0"/>
              </a:spcAft>
              <a:buClr>
                <a:schemeClr val="dk1"/>
              </a:buClr>
              <a:buSzPct val="100000"/>
              <a:buFont typeface="Calibri"/>
              <a:buChar char="●"/>
              <a:defRPr/>
            </a:pPr>
            <a:r>
              <a:rPr lang="it-IT" sz="9000" b="1" i="0" u="none" strike="noStrike" cap="none">
                <a:solidFill>
                  <a:schemeClr val="dk1"/>
                </a:solidFill>
                <a:latin typeface="Quicksand"/>
                <a:ea typeface="Quicksand"/>
                <a:cs typeface="Quicksand"/>
              </a:rPr>
              <a:t>First Iteration published. </a:t>
            </a:r>
            <a:r>
              <a:rPr lang="it-IT" sz="9000" b="0" i="0" u="none" strike="noStrike" cap="none">
                <a:solidFill>
                  <a:schemeClr val="dk1"/>
                </a:solidFill>
                <a:latin typeface="Quicksand"/>
                <a:ea typeface="Quicksand"/>
                <a:cs typeface="Quicksand"/>
              </a:rPr>
              <a:t>Focus on Open Science professional training and qualifications</a:t>
            </a:r>
            <a:endParaRPr sz="9000" b="0" i="0" u="none" strike="noStrike" cap="none">
              <a:solidFill>
                <a:schemeClr val="dk1"/>
              </a:solidFill>
              <a:latin typeface="Quicksand"/>
              <a:ea typeface="Quicksand"/>
              <a:cs typeface="Quicksand"/>
            </a:endParaRPr>
          </a:p>
          <a:p>
            <a:pPr marL="457200" marR="0" lvl="0" indent="-371475" algn="l">
              <a:lnSpc>
                <a:spcPct val="100000"/>
              </a:lnSpc>
              <a:spcBef>
                <a:spcPts val="2130"/>
              </a:spcBef>
              <a:spcAft>
                <a:spcPts val="0"/>
              </a:spcAft>
              <a:buClr>
                <a:schemeClr val="dk1"/>
              </a:buClr>
              <a:buSzPct val="100000"/>
              <a:buFont typeface="Calibri"/>
              <a:buChar char="●"/>
              <a:defRPr/>
            </a:pPr>
            <a:r>
              <a:rPr lang="it-IT" sz="9000" b="1" i="0" u="none" strike="noStrike" cap="none">
                <a:solidFill>
                  <a:schemeClr val="dk1"/>
                </a:solidFill>
                <a:latin typeface="Quicksand"/>
                <a:ea typeface="Quicksand"/>
                <a:cs typeface="Quicksand"/>
              </a:rPr>
              <a:t>Reference Framework.</a:t>
            </a:r>
            <a:r>
              <a:rPr lang="it-IT" sz="9000" b="0" i="0" u="none" strike="noStrike" cap="none">
                <a:solidFill>
                  <a:schemeClr val="dk1"/>
                </a:solidFill>
                <a:latin typeface="Quicksand"/>
                <a:ea typeface="Quicksand"/>
                <a:cs typeface="Quicksand"/>
              </a:rPr>
              <a:t> It ensures quality of training materials and resources</a:t>
            </a:r>
            <a:endParaRPr sz="9000" b="0" i="0" u="none" strike="noStrike" cap="none">
              <a:solidFill>
                <a:schemeClr val="dk1"/>
              </a:solidFill>
              <a:latin typeface="Quicksand"/>
              <a:ea typeface="Quicksand"/>
              <a:cs typeface="Quicksand"/>
            </a:endParaRPr>
          </a:p>
          <a:p>
            <a:pPr marL="457200" marR="0" lvl="0" indent="-371475" algn="l">
              <a:lnSpc>
                <a:spcPct val="100000"/>
              </a:lnSpc>
              <a:spcBef>
                <a:spcPts val="2130"/>
              </a:spcBef>
              <a:spcAft>
                <a:spcPts val="0"/>
              </a:spcAft>
              <a:buClr>
                <a:schemeClr val="dk1"/>
              </a:buClr>
              <a:buSzPct val="100000"/>
              <a:buFont typeface="Calibri"/>
              <a:buChar char="●"/>
              <a:defRPr/>
            </a:pPr>
            <a:r>
              <a:rPr lang="it-IT" sz="9000" b="1" i="0" u="none" strike="noStrike" cap="none">
                <a:solidFill>
                  <a:schemeClr val="dk1"/>
                </a:solidFill>
                <a:latin typeface="Quicksand"/>
                <a:ea typeface="Quicksand"/>
                <a:cs typeface="Quicksand"/>
              </a:rPr>
              <a:t>Four key sub-frameworks:</a:t>
            </a:r>
            <a:endParaRPr sz="9000" b="1" i="0" u="none" strike="noStrike" cap="none">
              <a:solidFill>
                <a:schemeClr val="dk1"/>
              </a:solidFill>
              <a:latin typeface="Quicksand"/>
              <a:ea typeface="Quicksand"/>
              <a:cs typeface="Quicksand"/>
            </a:endParaRPr>
          </a:p>
          <a:p>
            <a:pPr marL="914400" marR="0" lvl="1" indent="-371475" algn="l">
              <a:lnSpc>
                <a:spcPct val="100000"/>
              </a:lnSpc>
              <a:spcBef>
                <a:spcPts val="0"/>
              </a:spcBef>
              <a:spcAft>
                <a:spcPts val="0"/>
              </a:spcAft>
              <a:buClr>
                <a:schemeClr val="dk1"/>
              </a:buClr>
              <a:buSzPct val="100000"/>
              <a:buFont typeface="Quicksand"/>
              <a:buChar char="○"/>
              <a:defRPr/>
            </a:pPr>
            <a:r>
              <a:rPr lang="it-IT" sz="9000" b="0" i="0" u="none" strike="noStrike" cap="none">
                <a:solidFill>
                  <a:schemeClr val="dk1"/>
                </a:solidFill>
                <a:latin typeface="Quicksand"/>
                <a:ea typeface="Quicksand"/>
                <a:cs typeface="Quicksand"/>
              </a:rPr>
              <a:t>Minimum Viable Skillset</a:t>
            </a:r>
            <a:endParaRPr sz="9000" b="0" i="0" u="none" strike="noStrike" cap="none">
              <a:solidFill>
                <a:schemeClr val="dk1"/>
              </a:solidFill>
              <a:latin typeface="Quicksand"/>
              <a:ea typeface="Quicksand"/>
              <a:cs typeface="Quicksand"/>
            </a:endParaRPr>
          </a:p>
          <a:p>
            <a:pPr marL="914400" marR="0" lvl="1" indent="-371475" algn="l">
              <a:lnSpc>
                <a:spcPct val="100000"/>
              </a:lnSpc>
              <a:spcBef>
                <a:spcPts val="0"/>
              </a:spcBef>
              <a:spcAft>
                <a:spcPts val="0"/>
              </a:spcAft>
              <a:buClr>
                <a:schemeClr val="dk1"/>
              </a:buClr>
              <a:buSzPct val="100000"/>
              <a:buFont typeface="Quicksand"/>
              <a:buChar char="○"/>
              <a:defRPr/>
            </a:pPr>
            <a:r>
              <a:rPr lang="it-IT" sz="9000" b="0" i="0" u="none" strike="noStrike" cap="none">
                <a:solidFill>
                  <a:schemeClr val="dk1"/>
                </a:solidFill>
                <a:latin typeface="Quicksand"/>
                <a:ea typeface="Quicksand"/>
                <a:cs typeface="Quicksand"/>
              </a:rPr>
              <a:t>FAIR-by-design</a:t>
            </a:r>
            <a:endParaRPr sz="9000" b="0" i="0" u="none" strike="noStrike" cap="none">
              <a:solidFill>
                <a:schemeClr val="dk1"/>
              </a:solidFill>
              <a:latin typeface="Quicksand"/>
              <a:ea typeface="Quicksand"/>
              <a:cs typeface="Quicksand"/>
            </a:endParaRPr>
          </a:p>
          <a:p>
            <a:pPr marL="914400" marR="0" lvl="1" indent="-371475" algn="l">
              <a:lnSpc>
                <a:spcPct val="100000"/>
              </a:lnSpc>
              <a:spcBef>
                <a:spcPts val="0"/>
              </a:spcBef>
              <a:spcAft>
                <a:spcPts val="0"/>
              </a:spcAft>
              <a:buClr>
                <a:schemeClr val="dk1"/>
              </a:buClr>
              <a:buSzPct val="100000"/>
              <a:buFont typeface="Quicksand"/>
              <a:buChar char="○"/>
              <a:defRPr/>
            </a:pPr>
            <a:r>
              <a:rPr lang="it-IT" sz="9000" b="0" i="0" u="none" strike="noStrike" cap="none">
                <a:solidFill>
                  <a:schemeClr val="dk1"/>
                </a:solidFill>
                <a:latin typeface="Quicksand"/>
                <a:ea typeface="Quicksand"/>
                <a:cs typeface="Quicksand"/>
              </a:rPr>
              <a:t>ELSI (Ethical, Legal, and Social Issues)</a:t>
            </a:r>
            <a:endParaRPr sz="9000" b="0" i="0" u="none" strike="noStrike" cap="none">
              <a:solidFill>
                <a:schemeClr val="dk1"/>
              </a:solidFill>
              <a:latin typeface="Quicksand"/>
              <a:ea typeface="Quicksand"/>
              <a:cs typeface="Quicksand"/>
            </a:endParaRPr>
          </a:p>
          <a:p>
            <a:pPr marL="914400" marR="0" lvl="1" indent="-371475" algn="l">
              <a:lnSpc>
                <a:spcPct val="100000"/>
              </a:lnSpc>
              <a:spcBef>
                <a:spcPts val="0"/>
              </a:spcBef>
              <a:spcAft>
                <a:spcPts val="0"/>
              </a:spcAft>
              <a:buClr>
                <a:schemeClr val="dk1"/>
              </a:buClr>
              <a:buSzPct val="100000"/>
              <a:buFont typeface="Quicksand"/>
              <a:buChar char="○"/>
              <a:defRPr/>
            </a:pPr>
            <a:r>
              <a:rPr lang="it-IT" sz="9000" b="0" i="0" u="none" strike="noStrike" cap="none">
                <a:solidFill>
                  <a:schemeClr val="dk1"/>
                </a:solidFill>
                <a:latin typeface="Quicksand"/>
                <a:ea typeface="Quicksand"/>
                <a:cs typeface="Quicksand"/>
              </a:rPr>
              <a:t>Evaluation fram</a:t>
            </a:r>
            <a:r>
              <a:rPr lang="it-IT" sz="9000" b="1" i="0" u="none" strike="noStrike" cap="none">
                <a:solidFill>
                  <a:schemeClr val="dk1"/>
                </a:solidFill>
                <a:latin typeface="Quicksand"/>
                <a:ea typeface="Quicksand"/>
                <a:cs typeface="Quicksand"/>
              </a:rPr>
              <a:t>ework and learning resources catalogues</a:t>
            </a:r>
            <a:endParaRPr sz="9000" b="1" i="0" u="none" strike="noStrike" cap="none">
              <a:solidFill>
                <a:schemeClr val="dk1"/>
              </a:solidFill>
              <a:latin typeface="Quicksand"/>
              <a:ea typeface="Quicksand"/>
              <a:cs typeface="Quicksand"/>
            </a:endParaRPr>
          </a:p>
          <a:p>
            <a:pPr marL="457200" marR="0" lvl="0" indent="-371475" algn="l">
              <a:lnSpc>
                <a:spcPct val="100000"/>
              </a:lnSpc>
              <a:spcBef>
                <a:spcPts val="2130"/>
              </a:spcBef>
              <a:spcAft>
                <a:spcPts val="0"/>
              </a:spcAft>
              <a:buClr>
                <a:schemeClr val="dk1"/>
              </a:buClr>
              <a:buSzPct val="100000"/>
              <a:buFont typeface="Calibri"/>
              <a:buChar char="●"/>
              <a:defRPr/>
            </a:pPr>
            <a:r>
              <a:rPr lang="it-IT" sz="9000" b="1" i="0" u="none" strike="noStrike" cap="none">
                <a:solidFill>
                  <a:schemeClr val="dk1"/>
                </a:solidFill>
                <a:latin typeface="Quicksand"/>
                <a:ea typeface="Quicksand"/>
                <a:cs typeface="Quicksand"/>
              </a:rPr>
              <a:t>Assessment of Training Materials. It defines attributes and questions for evaluation and it i</a:t>
            </a:r>
            <a:r>
              <a:rPr lang="it-IT" sz="9000" b="0" i="0" u="none" strike="noStrike" cap="none">
                <a:solidFill>
                  <a:schemeClr val="dk1"/>
                </a:solidFill>
                <a:latin typeface="Quicksand"/>
                <a:ea typeface="Quicksand"/>
                <a:cs typeface="Quicksand"/>
              </a:rPr>
              <a:t>s applicable to Skills4EOSC and other Open Science resources</a:t>
            </a:r>
            <a:endParaRPr sz="9000" b="0" i="0" u="none" strike="noStrike" cap="none">
              <a:solidFill>
                <a:schemeClr val="dk1"/>
              </a:solidFill>
              <a:latin typeface="Quicksand"/>
              <a:ea typeface="Quicksand"/>
              <a:cs typeface="Quicksand"/>
            </a:endParaRPr>
          </a:p>
          <a:p>
            <a:pPr marL="457200" marR="0" lvl="0" indent="-371475" algn="l">
              <a:lnSpc>
                <a:spcPct val="100000"/>
              </a:lnSpc>
              <a:spcBef>
                <a:spcPts val="2130"/>
              </a:spcBef>
              <a:spcAft>
                <a:spcPts val="0"/>
              </a:spcAft>
              <a:buClr>
                <a:schemeClr val="dk1"/>
              </a:buClr>
              <a:buSzPct val="100000"/>
              <a:buFont typeface="Calibri"/>
              <a:buChar char="●"/>
              <a:defRPr/>
            </a:pPr>
            <a:r>
              <a:rPr lang="it-IT" sz="9000" b="1" i="0" u="none" strike="noStrike" cap="none">
                <a:solidFill>
                  <a:schemeClr val="dk1"/>
                </a:solidFill>
                <a:latin typeface="Quicksand"/>
                <a:ea typeface="Quicksand"/>
                <a:cs typeface="Quicksand"/>
              </a:rPr>
              <a:t>Methodology for Analysis.</a:t>
            </a:r>
            <a:r>
              <a:rPr lang="it-IT" sz="9000" b="0" i="0" u="none" strike="noStrike" cap="none">
                <a:solidFill>
                  <a:schemeClr val="dk1"/>
                </a:solidFill>
                <a:latin typeface="Quicksand"/>
                <a:ea typeface="Quicksand"/>
                <a:cs typeface="Quicksand"/>
              </a:rPr>
              <a:t> Designed essential elements, best practices, and evaluation frameworks and to initiate broader stakeholder discussion</a:t>
            </a:r>
            <a:endParaRPr sz="9000" b="0" i="0" u="none" strike="noStrike" cap="none">
              <a:solidFill>
                <a:schemeClr val="dk1"/>
              </a:solidFill>
              <a:latin typeface="Quicksand"/>
              <a:ea typeface="Quicksand"/>
              <a:cs typeface="Quicksand"/>
            </a:endParaRPr>
          </a:p>
        </p:txBody>
      </p:sp>
      <p:sp>
        <p:nvSpPr>
          <p:cNvPr id="285" name="Google Shape;285;g2e7e2f548fa_0_8"/>
          <p:cNvSpPr txBox="1"/>
          <p:nvPr/>
        </p:nvSpPr>
        <p:spPr bwMode="auto">
          <a:xfrm>
            <a:off x="1760700" y="6334058"/>
            <a:ext cx="5226300" cy="577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rgbClr val="000000"/>
              </a:buClr>
              <a:buSzPts val="850"/>
              <a:buFont typeface="Arial"/>
              <a:buNone/>
              <a:defRPr/>
            </a:pPr>
            <a:r>
              <a:rPr lang="it-IT" sz="850" b="0" i="0" u="none" strike="noStrike" cap="none">
                <a:solidFill>
                  <a:schemeClr val="accent2"/>
                </a:solidFill>
                <a:latin typeface="Arial"/>
                <a:ea typeface="Arial"/>
                <a:cs typeface="Arial"/>
              </a:rPr>
              <a:t>Sánchez, M., Méndez, E., Whyte, A., Weisteen Bjerde, K., Martínez, S., Bueno, G., &amp; Ucar, I. (2023). D2.3 Community-endorsed quality assurance and certification framework for professional training and qualifications (1.3). Zenodo. </a:t>
            </a:r>
            <a:r>
              <a:rPr lang="it-IT" sz="850" b="0" i="0" u="sng" strike="noStrike" cap="none">
                <a:solidFill>
                  <a:schemeClr val="hlink"/>
                </a:solidFill>
                <a:latin typeface="Arial"/>
                <a:ea typeface="Arial"/>
                <a:cs typeface="Arial"/>
                <a:hlinkClick r:id="rId3" tooltip="https://doi.org/10.5281/zenodo.8305482"/>
              </a:rPr>
              <a:t>https://doi.org/10.5281/zenodo.8305482</a:t>
            </a:r>
            <a:r>
              <a:rPr lang="it-IT" sz="850" b="0" i="0" u="none" strike="noStrike" cap="none">
                <a:solidFill>
                  <a:schemeClr val="accent2"/>
                </a:solidFill>
                <a:latin typeface="Arial"/>
                <a:ea typeface="Arial"/>
                <a:cs typeface="Arial"/>
              </a:rPr>
              <a:t> </a:t>
            </a:r>
            <a:endParaRPr sz="1200" b="0" i="0" u="none" strike="noStrike" cap="none">
              <a:solidFill>
                <a:schemeClr val="accent2"/>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90" name="Google Shape;290;g2e7e2f548fa_0_36"/>
          <p:cNvSpPr txBox="1">
            <a:spLocks noGrp="1"/>
          </p:cNvSpPr>
          <p:nvPr>
            <p:ph type="title" idx="4294967295"/>
          </p:nvPr>
        </p:nvSpPr>
        <p:spPr bwMode="auto">
          <a:xfrm>
            <a:off x="500315" y="2677223"/>
            <a:ext cx="11282100" cy="2158800"/>
          </a:xfrm>
          <a:prstGeom prst="rect">
            <a:avLst/>
          </a:prstGeom>
          <a:noFill/>
          <a:ln>
            <a:noFill/>
          </a:ln>
        </p:spPr>
        <p:txBody>
          <a:bodyPr spcFirstLastPara="1" wrap="square" lIns="91400" tIns="45675" rIns="91400" bIns="45675" anchor="b" anchorCtr="0">
            <a:normAutofit/>
          </a:bodyPr>
          <a:lstStyle/>
          <a:p>
            <a:pPr marL="0" marR="0" lvl="0" indent="0" algn="l">
              <a:lnSpc>
                <a:spcPct val="90000"/>
              </a:lnSpc>
              <a:spcBef>
                <a:spcPts val="0"/>
              </a:spcBef>
              <a:spcAft>
                <a:spcPts val="0"/>
              </a:spcAft>
              <a:buClr>
                <a:srgbClr val="0070C0"/>
              </a:buClr>
              <a:buSzPts val="4800"/>
              <a:buFont typeface="Century Gothic"/>
              <a:buNone/>
              <a:defRPr/>
            </a:pPr>
            <a:r>
              <a:rPr lang="it-IT" sz="4800" b="0" i="0" u="none" strike="noStrike" cap="none">
                <a:solidFill>
                  <a:srgbClr val="0070C0"/>
                </a:solidFill>
                <a:latin typeface="Century Gothic"/>
                <a:ea typeface="Century Gothic"/>
                <a:cs typeface="Century Gothic"/>
              </a:rPr>
              <a:t>Skills4EOSC </a:t>
            </a:r>
            <a:br>
              <a:rPr lang="it-IT" sz="4800" b="0" i="0" u="none" strike="noStrike" cap="none">
                <a:solidFill>
                  <a:srgbClr val="0070C0"/>
                </a:solidFill>
                <a:latin typeface="Century Gothic"/>
                <a:ea typeface="Century Gothic"/>
                <a:cs typeface="Century Gothic"/>
              </a:rPr>
            </a:br>
            <a:r>
              <a:rPr lang="it-IT" sz="4800">
                <a:solidFill>
                  <a:srgbClr val="0070C0"/>
                </a:solidFill>
                <a:latin typeface="Century Gothic"/>
                <a:ea typeface="Century Gothic"/>
                <a:cs typeface="Century Gothic"/>
              </a:rPr>
              <a:t>Lifelong learning through peers</a:t>
            </a:r>
            <a:endParaRPr>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95" name="Google Shape;295;p98"/>
          <p:cNvSpPr txBox="1">
            <a:spLocks noGrp="1"/>
          </p:cNvSpPr>
          <p:nvPr>
            <p:ph type="title"/>
          </p:nvPr>
        </p:nvSpPr>
        <p:spPr bwMode="auto">
          <a:xfrm>
            <a:off x="838200" y="365125"/>
            <a:ext cx="11353800" cy="1325700"/>
          </a:xfrm>
          <a:prstGeom prst="rect">
            <a:avLst/>
          </a:prstGeom>
          <a:noFill/>
          <a:ln>
            <a:noFill/>
          </a:ln>
        </p:spPr>
        <p:txBody>
          <a:bodyPr spcFirstLastPara="1" wrap="square" lIns="91425" tIns="45700" rIns="91425" bIns="45700" anchor="ctr" anchorCtr="0">
            <a:normAutofit fontScale="90000"/>
          </a:bodyPr>
          <a:lstStyle/>
          <a:p>
            <a:pPr marL="0" marR="0" lvl="0" indent="0" algn="l">
              <a:lnSpc>
                <a:spcPct val="90000"/>
              </a:lnSpc>
              <a:spcBef>
                <a:spcPts val="0"/>
              </a:spcBef>
              <a:spcAft>
                <a:spcPts val="0"/>
              </a:spcAft>
              <a:buClr>
                <a:srgbClr val="0070C0"/>
              </a:buClr>
              <a:buSzPct val="100000"/>
              <a:buFont typeface="Century Gothic"/>
              <a:buNone/>
              <a:defRPr/>
            </a:pPr>
            <a:r>
              <a:rPr lang="it-IT" sz="4400" b="0" i="0" u="none" strike="noStrike" cap="none">
                <a:solidFill>
                  <a:schemeClr val="accent2"/>
                </a:solidFill>
                <a:latin typeface="Century Gothic"/>
                <a:ea typeface="Century Gothic"/>
                <a:cs typeface="Century Gothic"/>
              </a:rPr>
              <a:t>Fellowship Programme: </a:t>
            </a:r>
            <a:r>
              <a:rPr lang="it-IT">
                <a:solidFill>
                  <a:schemeClr val="accent2"/>
                </a:solidFill>
                <a:latin typeface="Century Gothic"/>
                <a:ea typeface="Century Gothic"/>
                <a:cs typeface="Century Gothic"/>
              </a:rPr>
              <a:t>unlocking opportunities in open science and FAIR data</a:t>
            </a:r>
            <a:endParaRPr/>
          </a:p>
        </p:txBody>
      </p:sp>
      <p:sp>
        <p:nvSpPr>
          <p:cNvPr id="296" name="Google Shape;296;p98"/>
          <p:cNvSpPr txBox="1">
            <a:spLocks noGrp="1"/>
          </p:cNvSpPr>
          <p:nvPr>
            <p:ph type="body" idx="1"/>
          </p:nvPr>
        </p:nvSpPr>
        <p:spPr bwMode="auto">
          <a:xfrm>
            <a:off x="838200" y="2241525"/>
            <a:ext cx="6206700" cy="3499500"/>
          </a:xfrm>
          <a:prstGeom prst="rect">
            <a:avLst/>
          </a:prstGeom>
          <a:noFill/>
          <a:ln>
            <a:noFill/>
          </a:ln>
        </p:spPr>
        <p:txBody>
          <a:bodyPr spcFirstLastPara="1" wrap="square" lIns="91425" tIns="45700" rIns="91425" bIns="45700" anchor="t" anchorCtr="0">
            <a:normAutofit fontScale="92500" lnSpcReduction="10000"/>
          </a:bodyPr>
          <a:lstStyle/>
          <a:p>
            <a:pPr marL="0" lvl="0" indent="0" algn="l">
              <a:lnSpc>
                <a:spcPct val="114999"/>
              </a:lnSpc>
              <a:spcBef>
                <a:spcPts val="1500"/>
              </a:spcBef>
              <a:spcAft>
                <a:spcPts val="0"/>
              </a:spcAft>
              <a:buSzPts val="1800"/>
              <a:buNone/>
              <a:defRPr/>
            </a:pPr>
            <a:r>
              <a:rPr lang="it-IT" sz="2400">
                <a:solidFill>
                  <a:srgbClr val="000000"/>
                </a:solidFill>
                <a:latin typeface="Century Gothic"/>
                <a:ea typeface="Century Gothic"/>
                <a:cs typeface="Century Gothic"/>
              </a:rPr>
              <a:t>Main objectives of the programme:</a:t>
            </a:r>
            <a:endParaRPr sz="2400">
              <a:solidFill>
                <a:srgbClr val="000000"/>
              </a:solidFill>
              <a:latin typeface="Century Gothic"/>
              <a:ea typeface="Century Gothic"/>
              <a:cs typeface="Century Gothic"/>
            </a:endParaRPr>
          </a:p>
          <a:p>
            <a:pPr marL="457200" lvl="0" indent="-381000" algn="l">
              <a:lnSpc>
                <a:spcPct val="114999"/>
              </a:lnSpc>
              <a:spcBef>
                <a:spcPts val="1500"/>
              </a:spcBef>
              <a:spcAft>
                <a:spcPts val="0"/>
              </a:spcAft>
              <a:buClr>
                <a:srgbClr val="515070"/>
              </a:buClr>
              <a:buSzPts val="2400"/>
              <a:buFont typeface="Century Gothic"/>
              <a:buAutoNum type="arabicPeriod"/>
              <a:defRPr/>
            </a:pPr>
            <a:r>
              <a:rPr lang="it-IT" sz="2400">
                <a:solidFill>
                  <a:srgbClr val="000000"/>
                </a:solidFill>
                <a:latin typeface="Century Gothic"/>
                <a:ea typeface="Century Gothic"/>
                <a:cs typeface="Century Gothic"/>
              </a:rPr>
              <a:t>Support Life-Long Learning</a:t>
            </a:r>
            <a:endParaRPr sz="2400">
              <a:solidFill>
                <a:srgbClr val="000000"/>
              </a:solidFill>
              <a:latin typeface="Century Gothic"/>
              <a:ea typeface="Century Gothic"/>
              <a:cs typeface="Century Gothic"/>
            </a:endParaRPr>
          </a:p>
          <a:p>
            <a:pPr marL="457200" lvl="0" indent="-381000" algn="l">
              <a:lnSpc>
                <a:spcPct val="114999"/>
              </a:lnSpc>
              <a:spcBef>
                <a:spcPts val="0"/>
              </a:spcBef>
              <a:spcAft>
                <a:spcPts val="0"/>
              </a:spcAft>
              <a:buClr>
                <a:srgbClr val="515070"/>
              </a:buClr>
              <a:buSzPts val="2400"/>
              <a:buFont typeface="Century Gothic"/>
              <a:buAutoNum type="arabicPeriod"/>
              <a:defRPr/>
            </a:pPr>
            <a:r>
              <a:rPr lang="it-IT" sz="2400">
                <a:solidFill>
                  <a:srgbClr val="000000"/>
                </a:solidFill>
                <a:latin typeface="Century Gothic"/>
                <a:ea typeface="Century Gothic"/>
                <a:cs typeface="Century Gothic"/>
              </a:rPr>
              <a:t>Institutional Capacity Building</a:t>
            </a:r>
            <a:endParaRPr sz="2400">
              <a:solidFill>
                <a:srgbClr val="000000"/>
              </a:solidFill>
              <a:latin typeface="Century Gothic"/>
              <a:ea typeface="Century Gothic"/>
              <a:cs typeface="Century Gothic"/>
            </a:endParaRPr>
          </a:p>
          <a:p>
            <a:pPr marL="457200" lvl="0" indent="-381000" algn="l">
              <a:lnSpc>
                <a:spcPct val="114999"/>
              </a:lnSpc>
              <a:spcBef>
                <a:spcPts val="0"/>
              </a:spcBef>
              <a:spcAft>
                <a:spcPts val="0"/>
              </a:spcAft>
              <a:buClr>
                <a:srgbClr val="515070"/>
              </a:buClr>
              <a:buSzPts val="2400"/>
              <a:buFont typeface="Century Gothic"/>
              <a:buAutoNum type="arabicPeriod"/>
              <a:defRPr/>
            </a:pPr>
            <a:r>
              <a:rPr lang="it-IT" sz="2400">
                <a:solidFill>
                  <a:srgbClr val="000000"/>
                </a:solidFill>
                <a:latin typeface="Century Gothic"/>
                <a:ea typeface="Century Gothic"/>
                <a:cs typeface="Century Gothic"/>
              </a:rPr>
              <a:t>Knowledge Exchange</a:t>
            </a:r>
            <a:endParaRPr sz="2400">
              <a:solidFill>
                <a:srgbClr val="000000"/>
              </a:solidFill>
              <a:latin typeface="Century Gothic"/>
              <a:ea typeface="Century Gothic"/>
              <a:cs typeface="Century Gothic"/>
            </a:endParaRPr>
          </a:p>
          <a:p>
            <a:pPr marL="457200" lvl="0" indent="-381000" algn="l">
              <a:lnSpc>
                <a:spcPct val="114999"/>
              </a:lnSpc>
              <a:spcBef>
                <a:spcPts val="0"/>
              </a:spcBef>
              <a:spcAft>
                <a:spcPts val="0"/>
              </a:spcAft>
              <a:buClr>
                <a:srgbClr val="515070"/>
              </a:buClr>
              <a:buSzPts val="2400"/>
              <a:buFont typeface="Century Gothic"/>
              <a:buAutoNum type="arabicPeriod"/>
              <a:defRPr/>
            </a:pPr>
            <a:r>
              <a:rPr lang="it-IT" sz="2400">
                <a:solidFill>
                  <a:srgbClr val="000000"/>
                </a:solidFill>
                <a:latin typeface="Century Gothic"/>
                <a:ea typeface="Century Gothic"/>
                <a:cs typeface="Century Gothic"/>
              </a:rPr>
              <a:t>Strengthen Collaboration</a:t>
            </a:r>
            <a:endParaRPr sz="2400">
              <a:solidFill>
                <a:srgbClr val="000000"/>
              </a:solidFill>
              <a:latin typeface="Century Gothic"/>
              <a:ea typeface="Century Gothic"/>
              <a:cs typeface="Century Gothic"/>
            </a:endParaRPr>
          </a:p>
          <a:p>
            <a:pPr marL="0" lvl="0" indent="0" algn="l">
              <a:lnSpc>
                <a:spcPct val="114999"/>
              </a:lnSpc>
              <a:spcBef>
                <a:spcPts val="1500"/>
              </a:spcBef>
              <a:spcAft>
                <a:spcPts val="1500"/>
              </a:spcAft>
              <a:buSzPts val="1800"/>
              <a:buNone/>
              <a:defRPr/>
            </a:pPr>
            <a:r>
              <a:rPr lang="it-IT" sz="2400">
                <a:solidFill>
                  <a:srgbClr val="000000"/>
                </a:solidFill>
                <a:latin typeface="Century Gothic"/>
                <a:ea typeface="Century Gothic"/>
                <a:cs typeface="Century Gothic"/>
              </a:rPr>
              <a:t>A total of 9 fellowships were awarded </a:t>
            </a:r>
            <a:br>
              <a:rPr lang="it-IT" sz="2400">
                <a:solidFill>
                  <a:srgbClr val="000000"/>
                </a:solidFill>
                <a:latin typeface="Century Gothic"/>
                <a:ea typeface="Century Gothic"/>
                <a:cs typeface="Century Gothic"/>
              </a:rPr>
            </a:br>
            <a:r>
              <a:rPr lang="it-IT" sz="2400">
                <a:solidFill>
                  <a:srgbClr val="000000"/>
                </a:solidFill>
                <a:latin typeface="Century Gothic"/>
                <a:ea typeface="Century Gothic"/>
                <a:cs typeface="Century Gothic"/>
              </a:rPr>
              <a:t>by Skills4EOSC project</a:t>
            </a:r>
            <a:endParaRPr sz="2400">
              <a:solidFill>
                <a:srgbClr val="000000"/>
              </a:solidFill>
              <a:latin typeface="Century Gothic"/>
              <a:ea typeface="Century Gothic"/>
              <a:cs typeface="Century Gothic"/>
            </a:endParaRPr>
          </a:p>
        </p:txBody>
      </p:sp>
      <p:pic>
        <p:nvPicPr>
          <p:cNvPr id="297" name="Google Shape;297;p98"/>
          <p:cNvPicPr/>
          <p:nvPr/>
        </p:nvPicPr>
        <p:blipFill>
          <a:blip r:embed="rId3">
            <a:alphaModFix/>
          </a:blip>
          <a:stretch/>
        </p:blipFill>
        <p:spPr bwMode="auto">
          <a:xfrm>
            <a:off x="6834245" y="2814007"/>
            <a:ext cx="2345900" cy="1190412"/>
          </a:xfrm>
          <a:prstGeom prst="rect">
            <a:avLst/>
          </a:prstGeom>
          <a:noFill/>
          <a:ln>
            <a:noFill/>
          </a:ln>
        </p:spPr>
      </p:pic>
      <p:pic>
        <p:nvPicPr>
          <p:cNvPr id="298" name="Google Shape;298;p98"/>
          <p:cNvPicPr/>
          <p:nvPr/>
        </p:nvPicPr>
        <p:blipFill>
          <a:blip r:embed="rId4">
            <a:alphaModFix/>
          </a:blip>
          <a:stretch/>
        </p:blipFill>
        <p:spPr bwMode="auto">
          <a:xfrm>
            <a:off x="6759325" y="4288688"/>
            <a:ext cx="2345886" cy="1182468"/>
          </a:xfrm>
          <a:prstGeom prst="rect">
            <a:avLst/>
          </a:prstGeom>
          <a:noFill/>
          <a:ln>
            <a:noFill/>
          </a:ln>
        </p:spPr>
      </p:pic>
      <p:pic>
        <p:nvPicPr>
          <p:cNvPr id="299" name="Google Shape;299;p98"/>
          <p:cNvPicPr/>
          <p:nvPr/>
        </p:nvPicPr>
        <p:blipFill>
          <a:blip r:embed="rId5">
            <a:alphaModFix/>
          </a:blip>
          <a:stretch/>
        </p:blipFill>
        <p:spPr bwMode="auto">
          <a:xfrm>
            <a:off x="9461383" y="1800850"/>
            <a:ext cx="2355092" cy="1182454"/>
          </a:xfrm>
          <a:prstGeom prst="rect">
            <a:avLst/>
          </a:prstGeom>
          <a:noFill/>
          <a:ln>
            <a:noFill/>
          </a:ln>
        </p:spPr>
      </p:pic>
      <p:pic>
        <p:nvPicPr>
          <p:cNvPr id="300" name="Google Shape;300;p98"/>
          <p:cNvPicPr/>
          <p:nvPr/>
        </p:nvPicPr>
        <p:blipFill>
          <a:blip r:embed="rId6">
            <a:alphaModFix/>
          </a:blip>
          <a:stretch/>
        </p:blipFill>
        <p:spPr bwMode="auto">
          <a:xfrm>
            <a:off x="9461396" y="3270603"/>
            <a:ext cx="2345888" cy="1196009"/>
          </a:xfrm>
          <a:prstGeom prst="rect">
            <a:avLst/>
          </a:prstGeom>
          <a:noFill/>
          <a:ln>
            <a:noFill/>
          </a:ln>
        </p:spPr>
      </p:pic>
      <p:pic>
        <p:nvPicPr>
          <p:cNvPr id="301" name="Google Shape;301;p98"/>
          <p:cNvPicPr/>
          <p:nvPr/>
        </p:nvPicPr>
        <p:blipFill>
          <a:blip r:embed="rId7">
            <a:alphaModFix/>
          </a:blip>
          <a:stretch/>
        </p:blipFill>
        <p:spPr bwMode="auto">
          <a:xfrm>
            <a:off x="9461388" y="4753921"/>
            <a:ext cx="2345887" cy="1202779"/>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07" name="Google Shape;307;g2ee5ebd5be6_0_0"/>
          <p:cNvPicPr/>
          <p:nvPr/>
        </p:nvPicPr>
        <p:blipFill>
          <a:blip r:embed="rId3">
            <a:alphaModFix/>
          </a:blip>
          <a:stretch/>
        </p:blipFill>
        <p:spPr bwMode="auto">
          <a:xfrm>
            <a:off x="6718473" y="2974247"/>
            <a:ext cx="3792297" cy="3084556"/>
          </a:xfrm>
          <a:prstGeom prst="rect">
            <a:avLst/>
          </a:prstGeom>
          <a:noFill/>
          <a:ln>
            <a:noFill/>
          </a:ln>
        </p:spPr>
      </p:pic>
      <p:sp>
        <p:nvSpPr>
          <p:cNvPr id="308" name="Google Shape;308;g2ee5ebd5be6_0_0"/>
          <p:cNvSpPr txBox="1">
            <a:spLocks noGrp="1"/>
          </p:cNvSpPr>
          <p:nvPr>
            <p:ph type="title"/>
          </p:nvPr>
        </p:nvSpPr>
        <p:spPr bwMode="auto">
          <a:xfrm>
            <a:off x="839787" y="457200"/>
            <a:ext cx="3932100" cy="1600200"/>
          </a:xfrm>
          <a:prstGeom prst="rect">
            <a:avLst/>
          </a:prstGeom>
          <a:noFill/>
          <a:ln>
            <a:noFill/>
          </a:ln>
        </p:spPr>
        <p:txBody>
          <a:bodyPr spcFirstLastPara="1" wrap="square" lIns="91400" tIns="45675" rIns="91400" bIns="45675" anchor="b" anchorCtr="0">
            <a:normAutofit/>
          </a:bodyPr>
          <a:lstStyle/>
          <a:p>
            <a:pPr marL="0" lvl="0" indent="0" algn="l">
              <a:lnSpc>
                <a:spcPct val="90000"/>
              </a:lnSpc>
              <a:spcBef>
                <a:spcPts val="0"/>
              </a:spcBef>
              <a:spcAft>
                <a:spcPts val="0"/>
              </a:spcAft>
              <a:buClr>
                <a:srgbClr val="0070C0"/>
              </a:buClr>
              <a:buSzPts val="3600"/>
              <a:buFont typeface="Century Gothic"/>
              <a:buNone/>
              <a:defRPr/>
            </a:pPr>
            <a:r>
              <a:rPr lang="it-IT" sz="3600">
                <a:solidFill>
                  <a:srgbClr val="0070C0"/>
                </a:solidFill>
                <a:latin typeface="Century Gothic"/>
                <a:ea typeface="Century Gothic"/>
                <a:cs typeface="Century Gothic"/>
              </a:rPr>
              <a:t>What do Competence Centres do?</a:t>
            </a:r>
            <a:endParaRPr sz="3600" b="1">
              <a:solidFill>
                <a:srgbClr val="0070C0"/>
              </a:solidFill>
              <a:latin typeface="Century Gothic"/>
              <a:ea typeface="Century Gothic"/>
              <a:cs typeface="Century Gothic"/>
            </a:endParaRPr>
          </a:p>
        </p:txBody>
      </p:sp>
      <p:pic>
        <p:nvPicPr>
          <p:cNvPr id="309" name="Google Shape;309;g2ee5ebd5be6_0_0"/>
          <p:cNvPicPr/>
          <p:nvPr/>
        </p:nvPicPr>
        <p:blipFill>
          <a:blip r:embed="rId4">
            <a:alphaModFix/>
          </a:blip>
          <a:stretch/>
        </p:blipFill>
        <p:spPr bwMode="auto">
          <a:xfrm>
            <a:off x="4630770" y="660479"/>
            <a:ext cx="6563996" cy="2452482"/>
          </a:xfrm>
          <a:prstGeom prst="rect">
            <a:avLst/>
          </a:prstGeom>
          <a:noFill/>
          <a:ln>
            <a:noFill/>
          </a:ln>
        </p:spPr>
      </p:pic>
      <p:sp>
        <p:nvSpPr>
          <p:cNvPr id="310" name="Google Shape;310;g2ee5ebd5be6_0_0"/>
          <p:cNvSpPr txBox="1">
            <a:spLocks noGrp="1"/>
          </p:cNvSpPr>
          <p:nvPr>
            <p:ph type="body" idx="1"/>
          </p:nvPr>
        </p:nvSpPr>
        <p:spPr bwMode="auto">
          <a:xfrm>
            <a:off x="839786" y="2381249"/>
            <a:ext cx="5103300" cy="3816300"/>
          </a:xfrm>
          <a:prstGeom prst="rect">
            <a:avLst/>
          </a:prstGeom>
          <a:noFill/>
          <a:ln>
            <a:noFill/>
          </a:ln>
        </p:spPr>
        <p:txBody>
          <a:bodyPr spcFirstLastPara="1" wrap="square" lIns="91400" tIns="45675" rIns="91400" bIns="45675" anchor="t" anchorCtr="0">
            <a:normAutofit/>
          </a:bodyPr>
          <a:lstStyle/>
          <a:p>
            <a:pPr marL="0" marR="0" lvl="0" indent="0" algn="l">
              <a:lnSpc>
                <a:spcPct val="90000"/>
              </a:lnSpc>
              <a:spcBef>
                <a:spcPts val="0"/>
              </a:spcBef>
              <a:spcAft>
                <a:spcPts val="0"/>
              </a:spcAft>
              <a:buClr>
                <a:schemeClr val="dk1"/>
              </a:buClr>
              <a:buSzPts val="2200"/>
              <a:buFont typeface="Arial"/>
              <a:buNone/>
              <a:defRPr/>
            </a:pPr>
            <a:r>
              <a:rPr lang="it-IT" sz="2400" b="1" i="0" u="none" strike="noStrike" cap="none">
                <a:solidFill>
                  <a:srgbClr val="3278B1"/>
                </a:solidFill>
                <a:latin typeface="Calibri"/>
                <a:ea typeface="Calibri"/>
                <a:cs typeface="Calibri"/>
              </a:rPr>
              <a:t>Skills4EOSC CC</a:t>
            </a:r>
            <a:r>
              <a:rPr lang="it-IT" sz="2400" b="1" i="0" u="none" strike="noStrike" cap="none">
                <a:solidFill>
                  <a:schemeClr val="dk1"/>
                </a:solidFill>
                <a:latin typeface="Calibri"/>
                <a:ea typeface="Calibri"/>
                <a:cs typeface="Calibri"/>
              </a:rPr>
              <a:t> </a:t>
            </a:r>
            <a:r>
              <a:rPr lang="it-IT" sz="2400" b="0" i="0" u="none" strike="noStrike" cap="none">
                <a:solidFill>
                  <a:schemeClr val="dk1"/>
                </a:solidFill>
                <a:latin typeface="Calibri"/>
                <a:ea typeface="Calibri"/>
                <a:cs typeface="Calibri"/>
              </a:rPr>
              <a:t>are dedicated to knowledge organization and transfer in the Open Science, FAIR research output management and EOSC context. </a:t>
            </a:r>
            <a:endParaRPr sz="2400" b="0" i="0" u="none" strike="noStrike" cap="none">
              <a:solidFill>
                <a:schemeClr val="dk1"/>
              </a:solidFill>
              <a:latin typeface="Calibri"/>
              <a:ea typeface="Calibri"/>
              <a:cs typeface="Calibri"/>
            </a:endParaRPr>
          </a:p>
          <a:p>
            <a:pPr marL="0" marR="0" lvl="0" indent="0" algn="l">
              <a:lnSpc>
                <a:spcPct val="90000"/>
              </a:lnSpc>
              <a:spcBef>
                <a:spcPts val="999"/>
              </a:spcBef>
              <a:spcAft>
                <a:spcPts val="0"/>
              </a:spcAft>
              <a:buClr>
                <a:schemeClr val="dk1"/>
              </a:buClr>
              <a:buSzPts val="2200"/>
              <a:buFont typeface="Arial"/>
              <a:buNone/>
              <a:defRPr/>
            </a:pPr>
            <a:r>
              <a:rPr lang="it-IT" sz="2400" b="0" i="0" u="none" strike="noStrike" cap="none">
                <a:solidFill>
                  <a:schemeClr val="dk1"/>
                </a:solidFill>
                <a:latin typeface="Calibri"/>
                <a:ea typeface="Calibri"/>
                <a:cs typeface="Calibri"/>
              </a:rPr>
              <a:t>They are associated with </a:t>
            </a:r>
            <a:r>
              <a:rPr lang="it-IT" sz="2400" b="1" i="0" u="none" strike="noStrike" cap="none">
                <a:solidFill>
                  <a:srgbClr val="3278B1"/>
                </a:solidFill>
                <a:latin typeface="Calibri"/>
                <a:ea typeface="Calibri"/>
                <a:cs typeface="Calibri"/>
              </a:rPr>
              <a:t>excellence</a:t>
            </a:r>
            <a:r>
              <a:rPr lang="it-IT" sz="2400" b="0" i="0" u="none" strike="noStrike" cap="none">
                <a:solidFill>
                  <a:schemeClr val="dk1"/>
                </a:solidFill>
                <a:latin typeface="Calibri"/>
                <a:ea typeface="Calibri"/>
                <a:cs typeface="Calibri"/>
              </a:rPr>
              <a:t>, </a:t>
            </a:r>
            <a:r>
              <a:rPr lang="it-IT" sz="2400" b="1" i="0" u="none" strike="noStrike" cap="none">
                <a:solidFill>
                  <a:srgbClr val="3278B1"/>
                </a:solidFill>
                <a:latin typeface="Calibri"/>
                <a:ea typeface="Calibri"/>
                <a:cs typeface="Calibri"/>
              </a:rPr>
              <a:t>advice</a:t>
            </a:r>
            <a:r>
              <a:rPr lang="it-IT" sz="2400" b="0" i="0" u="none" strike="noStrike" cap="none">
                <a:solidFill>
                  <a:schemeClr val="dk1"/>
                </a:solidFill>
                <a:latin typeface="Calibri"/>
                <a:ea typeface="Calibri"/>
                <a:cs typeface="Calibri"/>
              </a:rPr>
              <a:t>, </a:t>
            </a:r>
            <a:r>
              <a:rPr lang="it-IT" sz="2400" b="1" i="0" u="none" strike="noStrike" cap="none">
                <a:solidFill>
                  <a:srgbClr val="3278B1"/>
                </a:solidFill>
                <a:latin typeface="Calibri"/>
                <a:ea typeface="Calibri"/>
                <a:cs typeface="Calibri"/>
              </a:rPr>
              <a:t>training </a:t>
            </a:r>
            <a:r>
              <a:rPr lang="it-IT" sz="2400" b="0" i="0" u="none" strike="noStrike" cap="none">
                <a:solidFill>
                  <a:schemeClr val="dk1"/>
                </a:solidFill>
                <a:latin typeface="Calibri"/>
                <a:ea typeface="Calibri"/>
                <a:cs typeface="Calibri"/>
              </a:rPr>
              <a:t>and </a:t>
            </a:r>
            <a:r>
              <a:rPr lang="it-IT" sz="2400" b="1" i="0" u="none" strike="noStrike" cap="none">
                <a:solidFill>
                  <a:srgbClr val="3278B1"/>
                </a:solidFill>
                <a:latin typeface="Calibri"/>
                <a:ea typeface="Calibri"/>
                <a:cs typeface="Calibri"/>
              </a:rPr>
              <a:t>knowledge transfer</a:t>
            </a:r>
            <a:r>
              <a:rPr lang="it-IT" sz="2400" b="0" i="0" u="none" strike="noStrike" cap="none">
                <a:solidFill>
                  <a:schemeClr val="dk1"/>
                </a:solidFill>
                <a:latin typeface="Calibri"/>
                <a:ea typeface="Calibri"/>
                <a:cs typeface="Calibri"/>
              </a:rPr>
              <a:t>, and a </a:t>
            </a:r>
            <a:r>
              <a:rPr lang="it-IT" sz="2400" b="1" i="0" u="none" strike="noStrike" cap="none">
                <a:solidFill>
                  <a:srgbClr val="3278B1"/>
                </a:solidFill>
                <a:latin typeface="Calibri"/>
                <a:ea typeface="Calibri"/>
                <a:cs typeface="Calibri"/>
              </a:rPr>
              <a:t>collaborative </a:t>
            </a:r>
            <a:r>
              <a:rPr lang="it-IT" sz="2400" b="0" i="0" u="none" strike="noStrike" cap="none">
                <a:solidFill>
                  <a:schemeClr val="dk1"/>
                </a:solidFill>
                <a:latin typeface="Calibri"/>
                <a:ea typeface="Calibri"/>
                <a:cs typeface="Calibri"/>
              </a:rPr>
              <a:t>approach of different institutions or departments.</a:t>
            </a:r>
            <a:endParaRPr sz="3200" b="0" i="0" u="none" strike="noStrike" cap="none">
              <a:solidFill>
                <a:schemeClr val="dk1"/>
              </a:solidFill>
              <a:latin typeface="Quicksand"/>
              <a:ea typeface="Quicksand"/>
              <a:cs typeface="Quicksan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15" name="Google Shape;315;g2ee5ebd5be6_0_8"/>
          <p:cNvSpPr txBox="1">
            <a:spLocks noGrp="1"/>
          </p:cNvSpPr>
          <p:nvPr>
            <p:ph type="title"/>
          </p:nvPr>
        </p:nvSpPr>
        <p:spPr bwMode="auto">
          <a:xfrm>
            <a:off x="838200" y="365129"/>
            <a:ext cx="10515600" cy="1325700"/>
          </a:xfrm>
          <a:prstGeom prst="rect">
            <a:avLst/>
          </a:prstGeom>
          <a:noFill/>
          <a:ln>
            <a:noFill/>
          </a:ln>
        </p:spPr>
        <p:txBody>
          <a:bodyPr spcFirstLastPara="1" wrap="square" lIns="91400" tIns="45675" rIns="91400" bIns="45675" anchor="ctr" anchorCtr="0">
            <a:normAutofit/>
          </a:bodyPr>
          <a:lstStyle/>
          <a:p>
            <a:pPr marL="0" marR="0" lvl="0" indent="0" algn="l">
              <a:lnSpc>
                <a:spcPct val="90000"/>
              </a:lnSpc>
              <a:spcBef>
                <a:spcPts val="0"/>
              </a:spcBef>
              <a:spcAft>
                <a:spcPts val="0"/>
              </a:spcAft>
              <a:buClr>
                <a:srgbClr val="0070C0"/>
              </a:buClr>
              <a:buSzPts val="4400"/>
              <a:buFont typeface="Century Gothic"/>
              <a:buNone/>
              <a:defRPr/>
            </a:pPr>
            <a:r>
              <a:rPr lang="it-IT" sz="4400" b="0" i="0" u="none" strike="noStrike" cap="none">
                <a:solidFill>
                  <a:schemeClr val="accent2"/>
                </a:solidFill>
                <a:latin typeface="Century Gothic"/>
                <a:ea typeface="Century Gothic"/>
                <a:cs typeface="Century Gothic"/>
              </a:rPr>
              <a:t>Skills4EOSC CC’s Charter</a:t>
            </a:r>
            <a:endParaRPr sz="4400" b="0" i="0" u="none" strike="noStrike" cap="none">
              <a:solidFill>
                <a:schemeClr val="dk1"/>
              </a:solidFill>
              <a:latin typeface="Quicksand SemiBold"/>
              <a:ea typeface="Quicksand SemiBold"/>
              <a:cs typeface="Quicksand SemiBold"/>
            </a:endParaRPr>
          </a:p>
        </p:txBody>
      </p:sp>
      <p:sp>
        <p:nvSpPr>
          <p:cNvPr id="316" name="Google Shape;316;g2ee5ebd5be6_0_8"/>
          <p:cNvSpPr txBox="1">
            <a:spLocks noGrp="1"/>
          </p:cNvSpPr>
          <p:nvPr>
            <p:ph type="body" idx="1"/>
          </p:nvPr>
        </p:nvSpPr>
        <p:spPr bwMode="auto">
          <a:xfrm>
            <a:off x="1732365" y="2056812"/>
            <a:ext cx="5676000" cy="4351200"/>
          </a:xfrm>
          <a:prstGeom prst="rect">
            <a:avLst/>
          </a:prstGeom>
          <a:noFill/>
          <a:ln>
            <a:noFill/>
          </a:ln>
        </p:spPr>
        <p:txBody>
          <a:bodyPr spcFirstLastPara="1" wrap="square" lIns="91400" tIns="45675" rIns="91400" bIns="45675" anchor="t" anchorCtr="0">
            <a:normAutofit/>
          </a:bodyPr>
          <a:lstStyle/>
          <a:p>
            <a:pPr marL="114297" marR="0" lvl="0" indent="0" algn="l">
              <a:lnSpc>
                <a:spcPct val="90000"/>
              </a:lnSpc>
              <a:spcBef>
                <a:spcPts val="998"/>
              </a:spcBef>
              <a:spcAft>
                <a:spcPts val="0"/>
              </a:spcAft>
              <a:buClr>
                <a:schemeClr val="dk1"/>
              </a:buClr>
              <a:buSzPts val="1800"/>
              <a:buFont typeface="Arial"/>
              <a:buNone/>
              <a:defRPr/>
            </a:pPr>
            <a:r>
              <a:rPr lang="it-IT" sz="2400" b="0" i="0" u="none" strike="noStrike" cap="none">
                <a:solidFill>
                  <a:srgbClr val="000000"/>
                </a:solidFill>
                <a:latin typeface="Calibri"/>
                <a:ea typeface="Calibri"/>
                <a:cs typeface="Calibri"/>
              </a:rPr>
              <a:t>The Skills4EOSC CC represents a </a:t>
            </a:r>
            <a:r>
              <a:rPr lang="it-IT" sz="2400" b="1" i="0" u="none" strike="noStrike" cap="none">
                <a:solidFill>
                  <a:srgbClr val="3278B1"/>
                </a:solidFill>
                <a:latin typeface="Calibri"/>
                <a:ea typeface="Calibri"/>
                <a:cs typeface="Calibri"/>
              </a:rPr>
              <a:t>point of reference</a:t>
            </a:r>
            <a:r>
              <a:rPr lang="it-IT" sz="2400" b="0" i="0" u="none" strike="noStrike" cap="none">
                <a:solidFill>
                  <a:srgbClr val="000000"/>
                </a:solidFill>
                <a:latin typeface="Calibri"/>
                <a:ea typeface="Calibri"/>
                <a:cs typeface="Calibri"/>
              </a:rPr>
              <a:t> in a specific Region/Nation/Domain to find the </a:t>
            </a:r>
            <a:r>
              <a:rPr lang="it-IT" sz="2400" b="1" i="0" u="none" strike="noStrike" cap="none">
                <a:solidFill>
                  <a:srgbClr val="3278B1"/>
                </a:solidFill>
                <a:latin typeface="Calibri"/>
                <a:ea typeface="Calibri"/>
                <a:cs typeface="Calibri"/>
              </a:rPr>
              <a:t>key competences</a:t>
            </a:r>
            <a:r>
              <a:rPr lang="it-IT" sz="2400" b="0" i="0" u="none" strike="noStrike" cap="none">
                <a:solidFill>
                  <a:srgbClr val="000000"/>
                </a:solidFill>
                <a:latin typeface="Calibri"/>
                <a:ea typeface="Calibri"/>
                <a:cs typeface="Calibri"/>
              </a:rPr>
              <a:t> to enable practices of Open Science. </a:t>
            </a:r>
            <a:endParaRPr sz="2400" b="0" i="0" u="none" strike="noStrike" cap="none">
              <a:solidFill>
                <a:schemeClr val="dk1"/>
              </a:solidFill>
              <a:latin typeface="Calibri"/>
              <a:ea typeface="Calibri"/>
              <a:cs typeface="Calibri"/>
            </a:endParaRPr>
          </a:p>
          <a:p>
            <a:pPr marL="114297" marR="0" lvl="0" indent="0" algn="l">
              <a:lnSpc>
                <a:spcPct val="90000"/>
              </a:lnSpc>
              <a:spcBef>
                <a:spcPts val="998"/>
              </a:spcBef>
              <a:spcAft>
                <a:spcPts val="0"/>
              </a:spcAft>
              <a:buClr>
                <a:schemeClr val="dk1"/>
              </a:buClr>
              <a:buSzPts val="1800"/>
              <a:buFont typeface="Arial"/>
              <a:buNone/>
              <a:defRPr/>
            </a:pPr>
            <a:endParaRPr sz="2400" b="0" i="0" u="none" strike="noStrike" cap="none">
              <a:solidFill>
                <a:schemeClr val="dk1"/>
              </a:solidFill>
              <a:latin typeface="Calibri"/>
              <a:ea typeface="Calibri"/>
              <a:cs typeface="Calibri"/>
            </a:endParaRPr>
          </a:p>
          <a:p>
            <a:pPr marL="114297" marR="0" lvl="0" indent="0" algn="l">
              <a:lnSpc>
                <a:spcPct val="90000"/>
              </a:lnSpc>
              <a:spcBef>
                <a:spcPts val="998"/>
              </a:spcBef>
              <a:spcAft>
                <a:spcPts val="0"/>
              </a:spcAft>
              <a:buClr>
                <a:schemeClr val="dk1"/>
              </a:buClr>
              <a:buSzPts val="1800"/>
              <a:buFont typeface="Arial"/>
              <a:buNone/>
              <a:defRPr/>
            </a:pPr>
            <a:r>
              <a:rPr lang="it-IT" sz="2400" b="0" i="0" u="none" strike="noStrike" cap="none">
                <a:solidFill>
                  <a:srgbClr val="000000"/>
                </a:solidFill>
                <a:latin typeface="Calibri"/>
                <a:ea typeface="Calibri"/>
                <a:cs typeface="Calibri"/>
              </a:rPr>
              <a:t>Skills4EOSC CCs are </a:t>
            </a:r>
            <a:r>
              <a:rPr lang="it-IT" sz="2400" b="1" i="0" u="none" strike="noStrike" cap="none">
                <a:solidFill>
                  <a:srgbClr val="3278B1"/>
                </a:solidFill>
                <a:latin typeface="Calibri"/>
                <a:ea typeface="Calibri"/>
                <a:cs typeface="Calibri"/>
              </a:rPr>
              <a:t>committed to adopting the project’s outcomes</a:t>
            </a:r>
            <a:r>
              <a:rPr lang="it-IT" sz="2400" b="0" i="0" u="none" strike="noStrike" cap="none">
                <a:solidFill>
                  <a:srgbClr val="000000"/>
                </a:solidFill>
                <a:latin typeface="Calibri"/>
                <a:ea typeface="Calibri"/>
                <a:cs typeface="Calibri"/>
              </a:rPr>
              <a:t> and assemble a proficient group of </a:t>
            </a:r>
            <a:r>
              <a:rPr lang="it-IT" sz="2400" b="1" i="0" u="none" strike="noStrike" cap="none">
                <a:solidFill>
                  <a:srgbClr val="3278B1"/>
                </a:solidFill>
                <a:latin typeface="Calibri"/>
                <a:ea typeface="Calibri"/>
                <a:cs typeface="Calibri"/>
              </a:rPr>
              <a:t>Master Trainers</a:t>
            </a:r>
            <a:r>
              <a:rPr lang="it-IT" sz="2400" b="0" i="0" u="none" strike="noStrike" cap="none">
                <a:solidFill>
                  <a:srgbClr val="000000"/>
                </a:solidFill>
                <a:latin typeface="Calibri"/>
                <a:ea typeface="Calibri"/>
                <a:cs typeface="Calibri"/>
              </a:rPr>
              <a:t> that will attend the ToT courses defined by the project.</a:t>
            </a:r>
            <a:endParaRPr sz="2800" b="0" i="0" u="none" strike="noStrike" cap="none">
              <a:solidFill>
                <a:schemeClr val="dk1"/>
              </a:solidFill>
              <a:latin typeface="Calibri"/>
              <a:ea typeface="Calibri"/>
              <a:cs typeface="Calibri"/>
            </a:endParaRPr>
          </a:p>
        </p:txBody>
      </p:sp>
      <p:pic>
        <p:nvPicPr>
          <p:cNvPr id="317" name="Google Shape;317;g2ee5ebd5be6_0_8" descr="Libri su uno scaffale"/>
          <p:cNvPicPr/>
          <p:nvPr/>
        </p:nvPicPr>
        <p:blipFill>
          <a:blip r:embed="rId3">
            <a:alphaModFix/>
          </a:blip>
          <a:stretch/>
        </p:blipFill>
        <p:spPr bwMode="auto">
          <a:xfrm>
            <a:off x="884781" y="4635305"/>
            <a:ext cx="914400" cy="914400"/>
          </a:xfrm>
          <a:prstGeom prst="rect">
            <a:avLst/>
          </a:prstGeom>
          <a:noFill/>
          <a:ln>
            <a:noFill/>
          </a:ln>
        </p:spPr>
      </p:pic>
      <p:pic>
        <p:nvPicPr>
          <p:cNvPr id="318" name="Google Shape;318;g2ee5ebd5be6_0_8" descr="Lampadina e ingranaggio"/>
          <p:cNvPicPr/>
          <p:nvPr/>
        </p:nvPicPr>
        <p:blipFill>
          <a:blip r:embed="rId4">
            <a:alphaModFix/>
          </a:blip>
          <a:stretch/>
        </p:blipFill>
        <p:spPr bwMode="auto">
          <a:xfrm>
            <a:off x="884781" y="2454456"/>
            <a:ext cx="914400" cy="914400"/>
          </a:xfrm>
          <a:prstGeom prst="rect">
            <a:avLst/>
          </a:prstGeom>
          <a:noFill/>
          <a:ln>
            <a:noFill/>
          </a:ln>
        </p:spPr>
      </p:pic>
      <p:pic>
        <p:nvPicPr>
          <p:cNvPr id="319" name="Google Shape;319;g2ee5ebd5be6_0_8"/>
          <p:cNvPicPr/>
          <p:nvPr/>
        </p:nvPicPr>
        <p:blipFill>
          <a:blip r:embed="rId5">
            <a:alphaModFix/>
          </a:blip>
          <a:stretch/>
        </p:blipFill>
        <p:spPr bwMode="auto">
          <a:xfrm>
            <a:off x="8021052" y="615584"/>
            <a:ext cx="3862697" cy="5626828"/>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25" name="Google Shape;325;g2ee5ebd5be6_0_16"/>
          <p:cNvSpPr txBox="1">
            <a:spLocks noGrp="1"/>
          </p:cNvSpPr>
          <p:nvPr>
            <p:ph type="title"/>
          </p:nvPr>
        </p:nvSpPr>
        <p:spPr bwMode="auto">
          <a:xfrm>
            <a:off x="838200" y="365129"/>
            <a:ext cx="10515600" cy="1325700"/>
          </a:xfrm>
          <a:prstGeom prst="rect">
            <a:avLst/>
          </a:prstGeom>
          <a:noFill/>
          <a:ln>
            <a:noFill/>
          </a:ln>
        </p:spPr>
        <p:txBody>
          <a:bodyPr spcFirstLastPara="1" wrap="square" lIns="91400" tIns="45675" rIns="91400" bIns="45675" anchor="ctr" anchorCtr="0">
            <a:normAutofit/>
          </a:bodyPr>
          <a:lstStyle/>
          <a:p>
            <a:pPr marL="0" marR="0" lvl="0" indent="0" algn="l">
              <a:lnSpc>
                <a:spcPct val="90000"/>
              </a:lnSpc>
              <a:spcBef>
                <a:spcPts val="0"/>
              </a:spcBef>
              <a:spcAft>
                <a:spcPts val="0"/>
              </a:spcAft>
              <a:buClr>
                <a:srgbClr val="0070C0"/>
              </a:buClr>
              <a:buSzPts val="3600"/>
              <a:buFont typeface="Century Gothic"/>
              <a:buNone/>
              <a:defRPr/>
            </a:pPr>
            <a:r>
              <a:rPr lang="it-IT" sz="4400" b="0" i="0" u="none" strike="noStrike" cap="none">
                <a:solidFill>
                  <a:srgbClr val="0070C0"/>
                </a:solidFill>
                <a:latin typeface="Century Gothic"/>
                <a:ea typeface="Century Gothic"/>
                <a:cs typeface="Century Gothic"/>
              </a:rPr>
              <a:t>Diversity and harmonisation</a:t>
            </a:r>
            <a:endParaRPr sz="4800" b="1">
              <a:solidFill>
                <a:srgbClr val="0070C0"/>
              </a:solidFill>
              <a:latin typeface="Century"/>
              <a:ea typeface="Century"/>
              <a:cs typeface="Century"/>
            </a:endParaRPr>
          </a:p>
        </p:txBody>
      </p:sp>
      <p:sp>
        <p:nvSpPr>
          <p:cNvPr id="326" name="Google Shape;326;g2ee5ebd5be6_0_16"/>
          <p:cNvSpPr txBox="1">
            <a:spLocks noGrp="1"/>
          </p:cNvSpPr>
          <p:nvPr>
            <p:ph type="body" idx="1"/>
          </p:nvPr>
        </p:nvSpPr>
        <p:spPr bwMode="auto">
          <a:xfrm>
            <a:off x="838197" y="1733148"/>
            <a:ext cx="10515600" cy="2089200"/>
          </a:xfrm>
          <a:prstGeom prst="rect">
            <a:avLst/>
          </a:prstGeom>
          <a:noFill/>
          <a:ln>
            <a:noFill/>
          </a:ln>
        </p:spPr>
        <p:txBody>
          <a:bodyPr spcFirstLastPara="1" wrap="square" lIns="91400" tIns="45675" rIns="91400" bIns="45675" anchor="t" anchorCtr="0">
            <a:normAutofit/>
          </a:bodyPr>
          <a:lstStyle/>
          <a:p>
            <a:pPr marL="0" lvl="0" indent="0" algn="l">
              <a:lnSpc>
                <a:spcPct val="90000"/>
              </a:lnSpc>
              <a:spcBef>
                <a:spcPts val="0"/>
              </a:spcBef>
              <a:spcAft>
                <a:spcPts val="0"/>
              </a:spcAft>
              <a:buClr>
                <a:schemeClr val="dk1"/>
              </a:buClr>
              <a:buSzPts val="2200"/>
              <a:buNone/>
              <a:defRPr/>
            </a:pPr>
            <a:r>
              <a:rPr lang="it-IT" sz="2400">
                <a:latin typeface="Calibri"/>
                <a:ea typeface="Calibri"/>
                <a:cs typeface="Calibri"/>
              </a:rPr>
              <a:t>The </a:t>
            </a:r>
            <a:r>
              <a:rPr lang="it-IT" sz="2400" b="1">
                <a:solidFill>
                  <a:srgbClr val="3278B1"/>
                </a:solidFill>
                <a:latin typeface="Calibri"/>
                <a:ea typeface="Calibri"/>
                <a:cs typeface="Calibri"/>
              </a:rPr>
              <a:t>structure, operational mode and organization</a:t>
            </a:r>
            <a:r>
              <a:rPr lang="it-IT" sz="2400">
                <a:latin typeface="Calibri"/>
                <a:ea typeface="Calibri"/>
                <a:cs typeface="Calibri"/>
              </a:rPr>
              <a:t> of Skills4EOSC Competence Centres may vary very widely, depending on the Country, Region or Domain they operate in. </a:t>
            </a:r>
            <a:endParaRPr sz="2400">
              <a:latin typeface="Calibri"/>
              <a:ea typeface="Calibri"/>
              <a:cs typeface="Calibri"/>
            </a:endParaRPr>
          </a:p>
          <a:p>
            <a:pPr marL="0" lvl="0" indent="0" algn="l">
              <a:lnSpc>
                <a:spcPct val="90000"/>
              </a:lnSpc>
              <a:spcBef>
                <a:spcPts val="999"/>
              </a:spcBef>
              <a:spcAft>
                <a:spcPts val="0"/>
              </a:spcAft>
              <a:buClr>
                <a:schemeClr val="dk1"/>
              </a:buClr>
              <a:buSzPts val="2200"/>
              <a:buNone/>
              <a:defRPr/>
            </a:pPr>
            <a:r>
              <a:rPr lang="it-IT" sz="2400">
                <a:latin typeface="Calibri"/>
                <a:ea typeface="Calibri"/>
                <a:cs typeface="Calibri"/>
              </a:rPr>
              <a:t>They constitute the nodes of the broader Skills4EOSC Coordination Network that ensures </a:t>
            </a:r>
            <a:r>
              <a:rPr lang="it-IT" sz="2400" b="1">
                <a:latin typeface="Calibri"/>
                <a:ea typeface="Calibri"/>
                <a:cs typeface="Calibri"/>
              </a:rPr>
              <a:t>harmonisation and alignment </a:t>
            </a:r>
            <a:r>
              <a:rPr lang="it-IT" sz="2400">
                <a:latin typeface="Calibri"/>
                <a:ea typeface="Calibri"/>
                <a:cs typeface="Calibri"/>
              </a:rPr>
              <a:t>at European level.</a:t>
            </a:r>
            <a:endParaRPr>
              <a:latin typeface="Calibri"/>
              <a:ea typeface="Calibri"/>
              <a:cs typeface="Calibri"/>
            </a:endParaRPr>
          </a:p>
        </p:txBody>
      </p:sp>
      <p:sp>
        <p:nvSpPr>
          <p:cNvPr id="327" name="Google Shape;327;g2ee5ebd5be6_0_16"/>
          <p:cNvSpPr txBox="1"/>
          <p:nvPr/>
        </p:nvSpPr>
        <p:spPr bwMode="auto">
          <a:xfrm>
            <a:off x="1133472" y="4305101"/>
            <a:ext cx="3567000" cy="1325700"/>
          </a:xfrm>
          <a:prstGeom prst="rect">
            <a:avLst/>
          </a:prstGeom>
          <a:noFill/>
          <a:ln>
            <a:noFill/>
          </a:ln>
        </p:spPr>
        <p:txBody>
          <a:bodyPr spcFirstLastPara="1" wrap="square" lIns="91400" tIns="45675" rIns="91400" bIns="45675" anchor="b" anchorCtr="0">
            <a:normAutofit/>
          </a:bodyPr>
          <a:lstStyle/>
          <a:p>
            <a:pPr marL="0" marR="0" lvl="0" indent="0" algn="ctr">
              <a:lnSpc>
                <a:spcPct val="90000"/>
              </a:lnSpc>
              <a:spcBef>
                <a:spcPts val="0"/>
              </a:spcBef>
              <a:spcAft>
                <a:spcPts val="0"/>
              </a:spcAft>
              <a:buClr>
                <a:schemeClr val="accent4"/>
              </a:buClr>
              <a:buSzPts val="3600"/>
              <a:buFont typeface="Century Gothic"/>
              <a:buNone/>
              <a:defRPr/>
            </a:pPr>
            <a:r>
              <a:rPr lang="it-IT" sz="3600" b="1" i="0" u="none" strike="noStrike" cap="none">
                <a:solidFill>
                  <a:schemeClr val="accent4"/>
                </a:solidFill>
                <a:latin typeface="Calibri"/>
                <a:ea typeface="Calibri"/>
                <a:cs typeface="Calibri"/>
              </a:rPr>
              <a:t>Coordination Network</a:t>
            </a:r>
            <a:endParaRPr sz="4400" b="0" i="0" u="none" strike="noStrike" cap="none">
              <a:solidFill>
                <a:schemeClr val="dk1"/>
              </a:solidFill>
              <a:latin typeface="Calibri"/>
              <a:ea typeface="Calibri"/>
              <a:cs typeface="Calibri"/>
            </a:endParaRPr>
          </a:p>
        </p:txBody>
      </p:sp>
      <p:sp>
        <p:nvSpPr>
          <p:cNvPr id="328" name="Google Shape;328;g2ee5ebd5be6_0_16"/>
          <p:cNvSpPr txBox="1"/>
          <p:nvPr/>
        </p:nvSpPr>
        <p:spPr bwMode="auto">
          <a:xfrm>
            <a:off x="7172322" y="4305101"/>
            <a:ext cx="3567000" cy="1325700"/>
          </a:xfrm>
          <a:prstGeom prst="rect">
            <a:avLst/>
          </a:prstGeom>
          <a:noFill/>
          <a:ln>
            <a:noFill/>
          </a:ln>
        </p:spPr>
        <p:txBody>
          <a:bodyPr spcFirstLastPara="1" wrap="square" lIns="91400" tIns="45675" rIns="91400" bIns="45675" anchor="t" anchorCtr="0">
            <a:normAutofit/>
          </a:bodyPr>
          <a:lstStyle/>
          <a:p>
            <a:pPr marL="0" marR="0" lvl="0" indent="0" algn="ctr">
              <a:lnSpc>
                <a:spcPct val="90000"/>
              </a:lnSpc>
              <a:spcBef>
                <a:spcPts val="0"/>
              </a:spcBef>
              <a:spcAft>
                <a:spcPts val="0"/>
              </a:spcAft>
              <a:buClr>
                <a:srgbClr val="95C11F"/>
              </a:buClr>
              <a:buSzPts val="3600"/>
              <a:buFont typeface="Century Gothic"/>
              <a:buNone/>
              <a:defRPr/>
            </a:pPr>
            <a:r>
              <a:rPr lang="it-IT" sz="3600" b="1" i="0" u="none" strike="noStrike" cap="none">
                <a:solidFill>
                  <a:srgbClr val="95C11F"/>
                </a:solidFill>
                <a:latin typeface="Calibri"/>
                <a:ea typeface="Calibri"/>
                <a:cs typeface="Calibri"/>
              </a:rPr>
              <a:t>Competence Centre</a:t>
            </a:r>
            <a:endParaRPr sz="4400" b="0" i="0" u="none" strike="noStrike" cap="none">
              <a:solidFill>
                <a:schemeClr val="dk1"/>
              </a:solidFill>
              <a:latin typeface="Calibri"/>
              <a:ea typeface="Calibri"/>
              <a:cs typeface="Calibri"/>
            </a:endParaRPr>
          </a:p>
        </p:txBody>
      </p:sp>
      <p:sp>
        <p:nvSpPr>
          <p:cNvPr id="329" name="Google Shape;329;g2ee5ebd5be6_0_16"/>
          <p:cNvSpPr/>
          <p:nvPr/>
        </p:nvSpPr>
        <p:spPr bwMode="auto">
          <a:xfrm flipH="1">
            <a:off x="4500858" y="5218751"/>
            <a:ext cx="4576800" cy="1086600"/>
          </a:xfrm>
          <a:prstGeom prst="stripedRightArrow">
            <a:avLst>
              <a:gd name="adj1" fmla="val 50000"/>
              <a:gd name="adj2" fmla="val 50000"/>
            </a:avLst>
          </a:prstGeom>
          <a:solidFill>
            <a:srgbClr val="D5DBE5"/>
          </a:solidFill>
          <a:ln>
            <a:noFill/>
          </a:ln>
        </p:spPr>
        <p:txBody>
          <a:bodyPr spcFirstLastPara="1" wrap="square" lIns="91400" tIns="45675" rIns="91400" bIns="45675" anchor="ctr" anchorCtr="0">
            <a:noAutofit/>
          </a:bodyPr>
          <a:lstStyle/>
          <a:p>
            <a:pPr marL="0" marR="0" lvl="0" indent="0" algn="r">
              <a:lnSpc>
                <a:spcPct val="100000"/>
              </a:lnSpc>
              <a:spcBef>
                <a:spcPts val="0"/>
              </a:spcBef>
              <a:spcAft>
                <a:spcPts val="0"/>
              </a:spcAft>
              <a:buClr>
                <a:srgbClr val="000000"/>
              </a:buClr>
              <a:buSzPts val="2400"/>
              <a:buFont typeface="Arial"/>
              <a:buNone/>
              <a:defRPr/>
            </a:pPr>
            <a:r>
              <a:rPr lang="it-IT" sz="2400" b="0" i="0" u="none" strike="noStrike" cap="none">
                <a:solidFill>
                  <a:schemeClr val="dk1"/>
                </a:solidFill>
                <a:latin typeface="Calibri"/>
                <a:ea typeface="Calibri"/>
                <a:cs typeface="Calibri"/>
              </a:rPr>
              <a:t>Diversity of the local level</a:t>
            </a:r>
            <a:endParaRPr sz="1800" b="0" i="0" u="none" strike="noStrike" cap="none">
              <a:solidFill>
                <a:schemeClr val="lt1"/>
              </a:solidFill>
              <a:latin typeface="Calibri"/>
              <a:ea typeface="Calibri"/>
              <a:cs typeface="Calibri"/>
            </a:endParaRPr>
          </a:p>
        </p:txBody>
      </p:sp>
      <p:sp>
        <p:nvSpPr>
          <p:cNvPr id="330" name="Google Shape;330;g2ee5ebd5be6_0_16"/>
          <p:cNvSpPr/>
          <p:nvPr/>
        </p:nvSpPr>
        <p:spPr bwMode="auto">
          <a:xfrm>
            <a:off x="2914650" y="3645117"/>
            <a:ext cx="4576800" cy="1086600"/>
          </a:xfrm>
          <a:prstGeom prst="stripedRightArrow">
            <a:avLst>
              <a:gd name="adj1" fmla="val 50000"/>
              <a:gd name="adj2" fmla="val 50000"/>
            </a:avLst>
          </a:prstGeom>
          <a:solidFill>
            <a:srgbClr val="D5DBE5"/>
          </a:solidFill>
          <a:ln>
            <a:noFill/>
          </a:ln>
        </p:spPr>
        <p:txBody>
          <a:bodyPr spcFirstLastPara="1" wrap="square" lIns="91400" tIns="45675" rIns="91400" bIns="45675" anchor="ctr" anchorCtr="0">
            <a:noAutofit/>
          </a:bodyPr>
          <a:lstStyle/>
          <a:p>
            <a:pPr marL="0" marR="0" lvl="0" indent="0" algn="l">
              <a:lnSpc>
                <a:spcPct val="100000"/>
              </a:lnSpc>
              <a:spcBef>
                <a:spcPts val="0"/>
              </a:spcBef>
              <a:spcAft>
                <a:spcPts val="0"/>
              </a:spcAft>
              <a:buClr>
                <a:srgbClr val="000000"/>
              </a:buClr>
              <a:buSzPts val="2400"/>
              <a:buFont typeface="Arial"/>
              <a:buNone/>
              <a:defRPr/>
            </a:pPr>
            <a:r>
              <a:rPr lang="it-IT" sz="2400" b="0" i="0" u="none" strike="noStrike" cap="none">
                <a:solidFill>
                  <a:schemeClr val="dk1"/>
                </a:solidFill>
                <a:latin typeface="Calibri"/>
                <a:ea typeface="Calibri"/>
                <a:cs typeface="Calibri"/>
              </a:rPr>
              <a:t>Harmonisation and Alignment</a:t>
            </a:r>
            <a:endParaRPr sz="2400" b="0" i="0" u="none" strike="noStrike" cap="none">
              <a:solidFill>
                <a:schemeClr val="dk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36" name="Google Shape;336;g2ee5ebd5be6_0_26"/>
          <p:cNvSpPr/>
          <p:nvPr/>
        </p:nvSpPr>
        <p:spPr bwMode="auto">
          <a:xfrm>
            <a:off x="7959523" y="1893222"/>
            <a:ext cx="3676800" cy="3671400"/>
          </a:xfrm>
          <a:prstGeom prst="roundRect">
            <a:avLst>
              <a:gd name="adj" fmla="val 16667"/>
            </a:avLst>
          </a:prstGeom>
          <a:solidFill>
            <a:schemeClr val="lt1"/>
          </a:solidFill>
          <a:ln w="34925" cap="flat" cmpd="sng">
            <a:solidFill>
              <a:schemeClr val="accent4"/>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Calibri"/>
              <a:ea typeface="Calibri"/>
              <a:cs typeface="Calibri"/>
            </a:endParaRPr>
          </a:p>
        </p:txBody>
      </p:sp>
      <p:pic>
        <p:nvPicPr>
          <p:cNvPr id="337" name="Google Shape;337;g2ee5ebd5be6_0_26"/>
          <p:cNvPicPr/>
          <p:nvPr/>
        </p:nvPicPr>
        <p:blipFill>
          <a:blip r:embed="rId3">
            <a:alphaModFix/>
          </a:blip>
          <a:stretch/>
        </p:blipFill>
        <p:spPr bwMode="auto">
          <a:xfrm>
            <a:off x="7994554" y="1859805"/>
            <a:ext cx="3676862" cy="1033090"/>
          </a:xfrm>
          <a:prstGeom prst="rect">
            <a:avLst/>
          </a:prstGeom>
          <a:noFill/>
          <a:ln>
            <a:noFill/>
          </a:ln>
        </p:spPr>
      </p:pic>
      <p:sp>
        <p:nvSpPr>
          <p:cNvPr id="338" name="Google Shape;338;g2ee5ebd5be6_0_26"/>
          <p:cNvSpPr txBox="1"/>
          <p:nvPr/>
        </p:nvSpPr>
        <p:spPr bwMode="auto">
          <a:xfrm>
            <a:off x="7994555" y="2655855"/>
            <a:ext cx="3665400" cy="430800"/>
          </a:xfrm>
          <a:prstGeom prst="rect">
            <a:avLst/>
          </a:prstGeom>
          <a:noFill/>
          <a:ln>
            <a:noFill/>
          </a:ln>
        </p:spPr>
        <p:txBody>
          <a:bodyPr spcFirstLastPara="1" wrap="square" lIns="91400" tIns="45675" rIns="91400" bIns="45675" anchor="t" anchorCtr="0">
            <a:spAutoFit/>
          </a:bodyPr>
          <a:lstStyle/>
          <a:p>
            <a:pPr marL="0" marR="0" lvl="0" indent="0" algn="l">
              <a:lnSpc>
                <a:spcPct val="100000"/>
              </a:lnSpc>
              <a:spcBef>
                <a:spcPts val="0"/>
              </a:spcBef>
              <a:spcAft>
                <a:spcPts val="0"/>
              </a:spcAft>
              <a:buClr>
                <a:srgbClr val="000000"/>
              </a:buClr>
              <a:buSzPts val="2200"/>
              <a:buFont typeface="Arial"/>
              <a:buNone/>
              <a:defRPr/>
            </a:pPr>
            <a:r>
              <a:rPr lang="it-IT" sz="2200" b="1" i="0" u="none" strike="noStrike" cap="none">
                <a:solidFill>
                  <a:schemeClr val="accent4"/>
                </a:solidFill>
                <a:latin typeface="Calibri"/>
                <a:ea typeface="Calibri"/>
                <a:cs typeface="Calibri"/>
              </a:rPr>
              <a:t>Competence centre Node</a:t>
            </a:r>
            <a:endParaRPr sz="2200" b="1" i="0" u="none" strike="noStrike" cap="none">
              <a:solidFill>
                <a:schemeClr val="accent4"/>
              </a:solidFill>
              <a:latin typeface="Calibri"/>
              <a:ea typeface="Calibri"/>
              <a:cs typeface="Calibri"/>
            </a:endParaRPr>
          </a:p>
        </p:txBody>
      </p:sp>
      <p:sp>
        <p:nvSpPr>
          <p:cNvPr id="339" name="Google Shape;339;g2ee5ebd5be6_0_26"/>
          <p:cNvSpPr/>
          <p:nvPr/>
        </p:nvSpPr>
        <p:spPr bwMode="auto">
          <a:xfrm>
            <a:off x="2457839" y="1859805"/>
            <a:ext cx="3676800" cy="3671400"/>
          </a:xfrm>
          <a:prstGeom prst="roundRect">
            <a:avLst>
              <a:gd name="adj" fmla="val 16667"/>
            </a:avLst>
          </a:prstGeom>
          <a:solidFill>
            <a:schemeClr val="lt1"/>
          </a:solidFill>
          <a:ln w="34925" cap="flat" cmpd="sng">
            <a:solidFill>
              <a:schemeClr val="accent4"/>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Calibri"/>
              <a:ea typeface="Calibri"/>
              <a:cs typeface="Calibri"/>
            </a:endParaRPr>
          </a:p>
        </p:txBody>
      </p:sp>
      <p:pic>
        <p:nvPicPr>
          <p:cNvPr id="340" name="Google Shape;340;g2ee5ebd5be6_0_26" descr="Utente"/>
          <p:cNvPicPr/>
          <p:nvPr/>
        </p:nvPicPr>
        <p:blipFill>
          <a:blip r:embed="rId4">
            <a:alphaModFix/>
          </a:blip>
          <a:stretch/>
        </p:blipFill>
        <p:spPr bwMode="auto">
          <a:xfrm>
            <a:off x="3952971" y="3086653"/>
            <a:ext cx="967364" cy="985286"/>
          </a:xfrm>
          <a:prstGeom prst="rect">
            <a:avLst/>
          </a:prstGeom>
          <a:noFill/>
          <a:ln>
            <a:noFill/>
          </a:ln>
        </p:spPr>
      </p:pic>
      <p:pic>
        <p:nvPicPr>
          <p:cNvPr id="341" name="Google Shape;341;g2ee5ebd5be6_0_26" descr="Utente"/>
          <p:cNvPicPr/>
          <p:nvPr/>
        </p:nvPicPr>
        <p:blipFill>
          <a:blip r:embed="rId4">
            <a:alphaModFix/>
          </a:blip>
          <a:stretch/>
        </p:blipFill>
        <p:spPr bwMode="auto">
          <a:xfrm>
            <a:off x="3677663" y="4470341"/>
            <a:ext cx="967364" cy="985286"/>
          </a:xfrm>
          <a:prstGeom prst="rect">
            <a:avLst/>
          </a:prstGeom>
          <a:noFill/>
          <a:ln>
            <a:noFill/>
          </a:ln>
        </p:spPr>
      </p:pic>
      <p:pic>
        <p:nvPicPr>
          <p:cNvPr id="342" name="Google Shape;342;g2ee5ebd5be6_0_26" descr="Utente"/>
          <p:cNvPicPr/>
          <p:nvPr/>
        </p:nvPicPr>
        <p:blipFill>
          <a:blip r:embed="rId4">
            <a:alphaModFix/>
          </a:blip>
          <a:stretch/>
        </p:blipFill>
        <p:spPr bwMode="auto">
          <a:xfrm>
            <a:off x="4692872" y="3859519"/>
            <a:ext cx="967364" cy="985286"/>
          </a:xfrm>
          <a:prstGeom prst="rect">
            <a:avLst/>
          </a:prstGeom>
          <a:noFill/>
          <a:ln>
            <a:noFill/>
          </a:ln>
        </p:spPr>
      </p:pic>
      <p:pic>
        <p:nvPicPr>
          <p:cNvPr id="343" name="Google Shape;343;g2ee5ebd5be6_0_26" descr="Utente"/>
          <p:cNvPicPr/>
          <p:nvPr/>
        </p:nvPicPr>
        <p:blipFill>
          <a:blip r:embed="rId4">
            <a:alphaModFix/>
          </a:blip>
          <a:stretch/>
        </p:blipFill>
        <p:spPr bwMode="auto">
          <a:xfrm>
            <a:off x="8946355" y="3052658"/>
            <a:ext cx="967364" cy="985286"/>
          </a:xfrm>
          <a:prstGeom prst="rect">
            <a:avLst/>
          </a:prstGeom>
          <a:noFill/>
          <a:ln>
            <a:noFill/>
          </a:ln>
        </p:spPr>
      </p:pic>
      <p:pic>
        <p:nvPicPr>
          <p:cNvPr id="344" name="Google Shape;344;g2ee5ebd5be6_0_26" descr="Utente"/>
          <p:cNvPicPr/>
          <p:nvPr/>
        </p:nvPicPr>
        <p:blipFill>
          <a:blip r:embed="rId4">
            <a:alphaModFix/>
          </a:blip>
          <a:stretch/>
        </p:blipFill>
        <p:spPr bwMode="auto">
          <a:xfrm>
            <a:off x="10283638" y="3273561"/>
            <a:ext cx="967364" cy="985286"/>
          </a:xfrm>
          <a:prstGeom prst="rect">
            <a:avLst/>
          </a:prstGeom>
          <a:noFill/>
          <a:ln>
            <a:noFill/>
          </a:ln>
        </p:spPr>
      </p:pic>
      <p:pic>
        <p:nvPicPr>
          <p:cNvPr id="345" name="Google Shape;345;g2ee5ebd5be6_0_26" descr="Utente"/>
          <p:cNvPicPr/>
          <p:nvPr/>
        </p:nvPicPr>
        <p:blipFill>
          <a:blip r:embed="rId4">
            <a:alphaModFix/>
          </a:blip>
          <a:stretch/>
        </p:blipFill>
        <p:spPr bwMode="auto">
          <a:xfrm>
            <a:off x="10034626" y="4470341"/>
            <a:ext cx="967364" cy="985286"/>
          </a:xfrm>
          <a:prstGeom prst="rect">
            <a:avLst/>
          </a:prstGeom>
          <a:noFill/>
          <a:ln>
            <a:noFill/>
          </a:ln>
        </p:spPr>
      </p:pic>
      <p:sp>
        <p:nvSpPr>
          <p:cNvPr id="346" name="Google Shape;346;g2ee5ebd5be6_0_26"/>
          <p:cNvSpPr/>
          <p:nvPr/>
        </p:nvSpPr>
        <p:spPr bwMode="auto">
          <a:xfrm>
            <a:off x="6870668" y="4352163"/>
            <a:ext cx="2298600" cy="1787700"/>
          </a:xfrm>
          <a:prstGeom prst="roundRect">
            <a:avLst>
              <a:gd name="adj" fmla="val 16667"/>
            </a:avLst>
          </a:prstGeom>
          <a:noFill/>
          <a:ln w="38100" cap="flat" cmpd="sng">
            <a:solidFill>
              <a:srgbClr val="003760"/>
            </a:solidFill>
            <a:prstDash val="dash"/>
            <a:miter lim="800000"/>
            <a:headEnd type="none" w="sm" len="sm"/>
            <a:tailEnd type="none" w="sm" len="sm"/>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Calibri"/>
              <a:ea typeface="Calibri"/>
              <a:cs typeface="Calibri"/>
            </a:endParaRPr>
          </a:p>
        </p:txBody>
      </p:sp>
      <p:sp>
        <p:nvSpPr>
          <p:cNvPr id="347" name="Google Shape;347;g2ee5ebd5be6_0_26"/>
          <p:cNvSpPr/>
          <p:nvPr/>
        </p:nvSpPr>
        <p:spPr bwMode="auto">
          <a:xfrm>
            <a:off x="760772" y="4158055"/>
            <a:ext cx="2893500" cy="2091000"/>
          </a:xfrm>
          <a:prstGeom prst="roundRect">
            <a:avLst>
              <a:gd name="adj" fmla="val 16667"/>
            </a:avLst>
          </a:prstGeom>
          <a:noFill/>
          <a:ln w="38100" cap="flat" cmpd="sng">
            <a:solidFill>
              <a:srgbClr val="C00000"/>
            </a:solidFill>
            <a:prstDash val="dot"/>
            <a:miter lim="800000"/>
            <a:headEnd type="none" w="sm" len="sm"/>
            <a:tailEnd type="none" w="sm" len="sm"/>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Calibri"/>
              <a:ea typeface="Calibri"/>
              <a:cs typeface="Calibri"/>
            </a:endParaRPr>
          </a:p>
        </p:txBody>
      </p:sp>
      <p:sp>
        <p:nvSpPr>
          <p:cNvPr id="348" name="Google Shape;348;g2ee5ebd5be6_0_26"/>
          <p:cNvSpPr txBox="1"/>
          <p:nvPr/>
        </p:nvSpPr>
        <p:spPr bwMode="auto">
          <a:xfrm>
            <a:off x="9169269" y="5634619"/>
            <a:ext cx="2943000" cy="823800"/>
          </a:xfrm>
          <a:prstGeom prst="rect">
            <a:avLst/>
          </a:prstGeom>
          <a:noFill/>
          <a:ln>
            <a:noFill/>
          </a:ln>
        </p:spPr>
        <p:txBody>
          <a:bodyPr spcFirstLastPara="1" wrap="square" lIns="91400" tIns="45675" rIns="91400" bIns="45675" anchor="t" anchorCtr="0">
            <a:normAutofit/>
          </a:bodyPr>
          <a:lstStyle/>
          <a:p>
            <a:pPr marL="0" marR="0" lvl="0" indent="0" algn="l">
              <a:lnSpc>
                <a:spcPct val="90000"/>
              </a:lnSpc>
              <a:spcBef>
                <a:spcPts val="0"/>
              </a:spcBef>
              <a:spcAft>
                <a:spcPts val="0"/>
              </a:spcAft>
              <a:buClr>
                <a:srgbClr val="003760"/>
              </a:buClr>
              <a:buSzPts val="2632"/>
              <a:buFont typeface="Arial"/>
              <a:buNone/>
              <a:defRPr/>
            </a:pPr>
            <a:r>
              <a:rPr lang="it-IT" sz="2500" b="1" i="0" u="none" strike="noStrike" cap="none">
                <a:solidFill>
                  <a:srgbClr val="003760"/>
                </a:solidFill>
                <a:latin typeface="Arial"/>
                <a:ea typeface="Arial"/>
                <a:cs typeface="Arial"/>
              </a:rPr>
              <a:t>User Support Network </a:t>
            </a:r>
            <a:endParaRPr sz="2800" b="0" i="0" u="none" strike="noStrike" cap="none">
              <a:solidFill>
                <a:schemeClr val="dk1"/>
              </a:solidFill>
              <a:latin typeface="Calibri"/>
              <a:ea typeface="Calibri"/>
              <a:cs typeface="Calibri"/>
            </a:endParaRPr>
          </a:p>
        </p:txBody>
      </p:sp>
      <p:sp>
        <p:nvSpPr>
          <p:cNvPr id="349" name="Google Shape;349;g2ee5ebd5be6_0_26"/>
          <p:cNvSpPr txBox="1"/>
          <p:nvPr/>
        </p:nvSpPr>
        <p:spPr bwMode="auto">
          <a:xfrm>
            <a:off x="8625" y="3415861"/>
            <a:ext cx="2806200" cy="1059000"/>
          </a:xfrm>
          <a:prstGeom prst="rect">
            <a:avLst/>
          </a:prstGeom>
          <a:noFill/>
          <a:ln>
            <a:noFill/>
          </a:ln>
        </p:spPr>
        <p:txBody>
          <a:bodyPr spcFirstLastPara="1" wrap="square" lIns="91400" tIns="45675" rIns="91400" bIns="45675" anchor="t" anchorCtr="0">
            <a:normAutofit/>
          </a:bodyPr>
          <a:lstStyle/>
          <a:p>
            <a:pPr marL="0" marR="0" lvl="0" indent="0" algn="l">
              <a:lnSpc>
                <a:spcPct val="90000"/>
              </a:lnSpc>
              <a:spcBef>
                <a:spcPts val="0"/>
              </a:spcBef>
              <a:spcAft>
                <a:spcPts val="0"/>
              </a:spcAft>
              <a:buClr>
                <a:srgbClr val="C00000"/>
              </a:buClr>
              <a:buSzPts val="2500"/>
              <a:buFont typeface="Arial"/>
              <a:buNone/>
              <a:defRPr/>
            </a:pPr>
            <a:r>
              <a:rPr lang="it-IT" sz="2400" b="1" i="0" u="none" strike="noStrike" cap="none">
                <a:solidFill>
                  <a:srgbClr val="C00000"/>
                </a:solidFill>
                <a:latin typeface="Arial"/>
                <a:ea typeface="Arial"/>
                <a:cs typeface="Arial"/>
              </a:rPr>
              <a:t>Professional Networks</a:t>
            </a:r>
            <a:endParaRPr sz="2400" b="0" i="0" u="none" strike="noStrike" cap="none">
              <a:solidFill>
                <a:schemeClr val="dk1"/>
              </a:solidFill>
              <a:latin typeface="Calibri"/>
              <a:ea typeface="Calibri"/>
              <a:cs typeface="Calibri"/>
            </a:endParaRPr>
          </a:p>
        </p:txBody>
      </p:sp>
      <p:grpSp>
        <p:nvGrpSpPr>
          <p:cNvPr id="350" name="Google Shape;350;g2ee5ebd5be6_0_26"/>
          <p:cNvGrpSpPr/>
          <p:nvPr/>
        </p:nvGrpSpPr>
        <p:grpSpPr bwMode="auto">
          <a:xfrm>
            <a:off x="4708765" y="41958"/>
            <a:ext cx="3996716" cy="1332464"/>
            <a:chOff x="532489" y="2036668"/>
            <a:chExt cx="3301979" cy="1100846"/>
          </a:xfrm>
        </p:grpSpPr>
        <p:sp>
          <p:nvSpPr>
            <p:cNvPr id="351" name="Google Shape;351;g2ee5ebd5be6_0_26"/>
            <p:cNvSpPr/>
            <p:nvPr/>
          </p:nvSpPr>
          <p:spPr bwMode="auto">
            <a:xfrm>
              <a:off x="532489" y="2077614"/>
              <a:ext cx="3259200" cy="1059900"/>
            </a:xfrm>
            <a:prstGeom prst="roundRect">
              <a:avLst>
                <a:gd name="adj" fmla="val 16667"/>
              </a:avLst>
            </a:prstGeom>
            <a:solidFill>
              <a:schemeClr val="lt1"/>
            </a:solidFill>
            <a:ln w="38100" cap="flat" cmpd="sng">
              <a:solidFill>
                <a:srgbClr val="95C11F"/>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Calibri"/>
                <a:ea typeface="Calibri"/>
                <a:cs typeface="Calibri"/>
              </a:endParaRPr>
            </a:p>
          </p:txBody>
        </p:sp>
        <p:pic>
          <p:nvPicPr>
            <p:cNvPr id="352" name="Google Shape;352;g2ee5ebd5be6_0_26"/>
            <p:cNvPicPr/>
            <p:nvPr/>
          </p:nvPicPr>
          <p:blipFill>
            <a:blip r:embed="rId3">
              <a:alphaModFix/>
            </a:blip>
            <a:stretch/>
          </p:blipFill>
          <p:spPr bwMode="auto">
            <a:xfrm>
              <a:off x="575415" y="2036668"/>
              <a:ext cx="3259053" cy="915701"/>
            </a:xfrm>
            <a:prstGeom prst="rect">
              <a:avLst/>
            </a:prstGeom>
            <a:noFill/>
            <a:ln>
              <a:noFill/>
            </a:ln>
          </p:spPr>
        </p:pic>
        <p:sp>
          <p:nvSpPr>
            <p:cNvPr id="353" name="Google Shape;353;g2ee5ebd5be6_0_26"/>
            <p:cNvSpPr txBox="1"/>
            <p:nvPr/>
          </p:nvSpPr>
          <p:spPr bwMode="auto">
            <a:xfrm>
              <a:off x="575415" y="2752643"/>
              <a:ext cx="3212100" cy="381300"/>
            </a:xfrm>
            <a:prstGeom prst="rect">
              <a:avLst/>
            </a:prstGeom>
            <a:noFill/>
            <a:ln>
              <a:noFill/>
            </a:ln>
          </p:spPr>
          <p:txBody>
            <a:bodyPr spcFirstLastPara="1" wrap="square" lIns="91400" tIns="45675" rIns="91400" bIns="45675" anchor="t" anchorCtr="0">
              <a:spAutoFit/>
            </a:bodyPr>
            <a:lstStyle/>
            <a:p>
              <a:pPr marL="0" marR="0" lvl="0" indent="0" algn="l">
                <a:lnSpc>
                  <a:spcPct val="100000"/>
                </a:lnSpc>
                <a:spcBef>
                  <a:spcPts val="0"/>
                </a:spcBef>
                <a:spcAft>
                  <a:spcPts val="0"/>
                </a:spcAft>
                <a:buClr>
                  <a:srgbClr val="000000"/>
                </a:buClr>
                <a:buSzPts val="2400"/>
                <a:buFont typeface="Arial"/>
                <a:buNone/>
                <a:defRPr/>
              </a:pPr>
              <a:r>
                <a:rPr lang="it-IT" sz="2400" b="1" i="0" u="none" strike="noStrike" cap="none">
                  <a:solidFill>
                    <a:srgbClr val="95C11F"/>
                  </a:solidFill>
                  <a:latin typeface="Calibri"/>
                  <a:ea typeface="Calibri"/>
                  <a:cs typeface="Calibri"/>
                </a:rPr>
                <a:t>Competence centre Network</a:t>
              </a:r>
              <a:endParaRPr sz="1800" b="0" i="0" u="none" strike="noStrike" cap="none">
                <a:solidFill>
                  <a:schemeClr val="dk1"/>
                </a:solidFill>
                <a:latin typeface="Calibri"/>
                <a:ea typeface="Calibri"/>
                <a:cs typeface="Calibri"/>
              </a:endParaRPr>
            </a:p>
          </p:txBody>
        </p:sp>
      </p:grpSp>
      <p:pic>
        <p:nvPicPr>
          <p:cNvPr id="354" name="Google Shape;354;g2ee5ebd5be6_0_26"/>
          <p:cNvPicPr/>
          <p:nvPr/>
        </p:nvPicPr>
        <p:blipFill>
          <a:blip r:embed="rId3">
            <a:alphaModFix/>
          </a:blip>
          <a:stretch/>
        </p:blipFill>
        <p:spPr bwMode="auto">
          <a:xfrm>
            <a:off x="2492871" y="1826388"/>
            <a:ext cx="3676862" cy="1033090"/>
          </a:xfrm>
          <a:prstGeom prst="rect">
            <a:avLst/>
          </a:prstGeom>
          <a:noFill/>
          <a:ln>
            <a:noFill/>
          </a:ln>
        </p:spPr>
      </p:pic>
      <p:sp>
        <p:nvSpPr>
          <p:cNvPr id="355" name="Google Shape;355;g2ee5ebd5be6_0_26"/>
          <p:cNvSpPr txBox="1"/>
          <p:nvPr/>
        </p:nvSpPr>
        <p:spPr bwMode="auto">
          <a:xfrm>
            <a:off x="2492871" y="2622438"/>
            <a:ext cx="3665400" cy="430800"/>
          </a:xfrm>
          <a:prstGeom prst="rect">
            <a:avLst/>
          </a:prstGeom>
          <a:noFill/>
          <a:ln>
            <a:noFill/>
          </a:ln>
        </p:spPr>
        <p:txBody>
          <a:bodyPr spcFirstLastPara="1" wrap="square" lIns="91400" tIns="45675" rIns="91400" bIns="45675" anchor="t" anchorCtr="0">
            <a:spAutoFit/>
          </a:bodyPr>
          <a:lstStyle/>
          <a:p>
            <a:pPr marL="0" marR="0" lvl="0" indent="0" algn="l">
              <a:lnSpc>
                <a:spcPct val="100000"/>
              </a:lnSpc>
              <a:spcBef>
                <a:spcPts val="0"/>
              </a:spcBef>
              <a:spcAft>
                <a:spcPts val="0"/>
              </a:spcAft>
              <a:buClr>
                <a:srgbClr val="000000"/>
              </a:buClr>
              <a:buSzPts val="2200"/>
              <a:buFont typeface="Arial"/>
              <a:buNone/>
              <a:defRPr/>
            </a:pPr>
            <a:r>
              <a:rPr lang="it-IT" sz="2200" b="1" i="0" u="none" strike="noStrike" cap="none">
                <a:solidFill>
                  <a:schemeClr val="accent4"/>
                </a:solidFill>
                <a:latin typeface="Calibri"/>
                <a:ea typeface="Calibri"/>
                <a:cs typeface="Calibri"/>
              </a:rPr>
              <a:t>Competence centre Node</a:t>
            </a:r>
            <a:endParaRPr sz="2200" b="1" i="0" u="none" strike="noStrike" cap="none">
              <a:solidFill>
                <a:schemeClr val="accent4"/>
              </a:solidFill>
              <a:latin typeface="Calibri"/>
              <a:ea typeface="Calibri"/>
              <a:cs typeface="Calibri"/>
            </a:endParaRPr>
          </a:p>
        </p:txBody>
      </p:sp>
      <p:cxnSp>
        <p:nvCxnSpPr>
          <p:cNvPr id="356" name="Google Shape;356;g2ee5ebd5be6_0_26"/>
          <p:cNvCxnSpPr>
            <a:cxnSpLocks/>
          </p:cNvCxnSpPr>
          <p:nvPr/>
        </p:nvCxnSpPr>
        <p:spPr bwMode="auto">
          <a:xfrm flipH="1">
            <a:off x="4269532" y="1374422"/>
            <a:ext cx="2411699" cy="452100"/>
          </a:xfrm>
          <a:prstGeom prst="straightConnector1">
            <a:avLst/>
          </a:prstGeom>
          <a:noFill/>
          <a:ln w="38100" cap="flat" cmpd="sng">
            <a:solidFill>
              <a:srgbClr val="95C11F"/>
            </a:solidFill>
            <a:prstDash val="dash"/>
            <a:miter lim="800000"/>
            <a:headEnd type="none" w="sm" len="sm"/>
            <a:tailEnd type="none" w="sm" len="sm"/>
          </a:ln>
        </p:spPr>
      </p:cxnSp>
      <p:cxnSp>
        <p:nvCxnSpPr>
          <p:cNvPr id="357" name="Google Shape;357;g2ee5ebd5be6_0_26"/>
          <p:cNvCxnSpPr>
            <a:cxnSpLocks/>
          </p:cNvCxnSpPr>
          <p:nvPr/>
        </p:nvCxnSpPr>
        <p:spPr bwMode="auto">
          <a:xfrm>
            <a:off x="6704686" y="1370463"/>
            <a:ext cx="2580900" cy="489300"/>
          </a:xfrm>
          <a:prstGeom prst="straightConnector1">
            <a:avLst/>
          </a:prstGeom>
          <a:noFill/>
          <a:ln w="38100" cap="flat" cmpd="sng">
            <a:solidFill>
              <a:srgbClr val="95C11F"/>
            </a:solidFill>
            <a:prstDash val="dash"/>
            <a:miter lim="800000"/>
            <a:headEnd type="none" w="sm" len="sm"/>
            <a:tailEnd type="none" w="sm" len="sm"/>
          </a:ln>
        </p:spPr>
      </p:cxnSp>
      <p:pic>
        <p:nvPicPr>
          <p:cNvPr id="358" name="Google Shape;358;g2ee5ebd5be6_0_26"/>
          <p:cNvPicPr/>
          <p:nvPr/>
        </p:nvPicPr>
        <p:blipFill>
          <a:blip r:embed="rId5">
            <a:alphaModFix/>
          </a:blip>
          <a:stretch/>
        </p:blipFill>
        <p:spPr bwMode="auto">
          <a:xfrm>
            <a:off x="1313088" y="4115894"/>
            <a:ext cx="2110505" cy="2110505"/>
          </a:xfrm>
          <a:prstGeom prst="rect">
            <a:avLst/>
          </a:prstGeom>
          <a:noFill/>
          <a:ln>
            <a:noFill/>
          </a:ln>
        </p:spPr>
      </p:pic>
      <p:pic>
        <p:nvPicPr>
          <p:cNvPr id="359" name="Google Shape;359;g2ee5ebd5be6_0_26"/>
          <p:cNvPicPr/>
          <p:nvPr/>
        </p:nvPicPr>
        <p:blipFill>
          <a:blip r:embed="rId6">
            <a:alphaModFix/>
          </a:blip>
          <a:stretch/>
        </p:blipFill>
        <p:spPr bwMode="auto">
          <a:xfrm>
            <a:off x="8242760" y="4566626"/>
            <a:ext cx="792718" cy="792718"/>
          </a:xfrm>
          <a:prstGeom prst="rect">
            <a:avLst/>
          </a:prstGeom>
          <a:noFill/>
          <a:ln>
            <a:noFill/>
          </a:ln>
        </p:spPr>
      </p:pic>
      <p:pic>
        <p:nvPicPr>
          <p:cNvPr id="360" name="Google Shape;360;g2ee5ebd5be6_0_26"/>
          <p:cNvPicPr/>
          <p:nvPr/>
        </p:nvPicPr>
        <p:blipFill>
          <a:blip r:embed="rId6">
            <a:alphaModFix/>
          </a:blip>
          <a:stretch/>
        </p:blipFill>
        <p:spPr bwMode="auto">
          <a:xfrm>
            <a:off x="7166806" y="5168262"/>
            <a:ext cx="792716" cy="79271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65" name="Google Shape;365;g2ee5ebd5be6_0_55"/>
          <p:cNvSpPr txBox="1">
            <a:spLocks noGrp="1"/>
          </p:cNvSpPr>
          <p:nvPr>
            <p:ph type="title"/>
          </p:nvPr>
        </p:nvSpPr>
        <p:spPr bwMode="auto">
          <a:xfrm>
            <a:off x="838200" y="365129"/>
            <a:ext cx="10515600" cy="1325700"/>
          </a:xfrm>
          <a:prstGeom prst="rect">
            <a:avLst/>
          </a:prstGeom>
          <a:noFill/>
          <a:ln>
            <a:noFill/>
          </a:ln>
        </p:spPr>
        <p:txBody>
          <a:bodyPr spcFirstLastPara="1" wrap="square" lIns="91400" tIns="45675" rIns="91400" bIns="45675" anchor="ctr" anchorCtr="0">
            <a:normAutofit/>
          </a:bodyPr>
          <a:lstStyle/>
          <a:p>
            <a:pPr marL="0" marR="0" lvl="0" indent="0" algn="l">
              <a:lnSpc>
                <a:spcPct val="90000"/>
              </a:lnSpc>
              <a:spcBef>
                <a:spcPts val="0"/>
              </a:spcBef>
              <a:spcAft>
                <a:spcPts val="0"/>
              </a:spcAft>
              <a:buClr>
                <a:srgbClr val="0070C0"/>
              </a:buClr>
              <a:buSzPts val="4400"/>
              <a:buFont typeface="Century Gothic"/>
              <a:buNone/>
              <a:defRPr/>
            </a:pPr>
            <a:r>
              <a:rPr lang="it-IT" sz="4400" b="0" i="0" u="none" strike="noStrike" cap="none">
                <a:solidFill>
                  <a:schemeClr val="accent2"/>
                </a:solidFill>
                <a:latin typeface="Century Gothic"/>
                <a:ea typeface="Century Gothic"/>
                <a:cs typeface="Century Gothic"/>
              </a:rPr>
              <a:t>Skills4EOSC CCs Registry</a:t>
            </a:r>
            <a:endParaRPr>
              <a:latin typeface="Calibri"/>
              <a:ea typeface="Calibri"/>
              <a:cs typeface="Calibri"/>
            </a:endParaRPr>
          </a:p>
        </p:txBody>
      </p:sp>
      <p:sp>
        <p:nvSpPr>
          <p:cNvPr id="366" name="Google Shape;366;g2ee5ebd5be6_0_55"/>
          <p:cNvSpPr txBox="1"/>
          <p:nvPr/>
        </p:nvSpPr>
        <p:spPr bwMode="auto">
          <a:xfrm>
            <a:off x="4739098" y="2099198"/>
            <a:ext cx="6319800" cy="3596400"/>
          </a:xfrm>
          <a:prstGeom prst="rect">
            <a:avLst/>
          </a:prstGeom>
          <a:noFill/>
          <a:ln>
            <a:noFill/>
          </a:ln>
        </p:spPr>
        <p:txBody>
          <a:bodyPr spcFirstLastPara="1" wrap="square" lIns="91400" tIns="91400" rIns="91400" bIns="91400" anchor="t" anchorCtr="0">
            <a:noAutofit/>
          </a:bodyPr>
          <a:lstStyle/>
          <a:p>
            <a:pPr marL="0" marR="0" lvl="0" indent="0" algn="l">
              <a:lnSpc>
                <a:spcPct val="100000"/>
              </a:lnSpc>
              <a:spcBef>
                <a:spcPts val="0"/>
              </a:spcBef>
              <a:spcAft>
                <a:spcPts val="0"/>
              </a:spcAft>
              <a:buClr>
                <a:schemeClr val="dk1"/>
              </a:buClr>
              <a:buSzPts val="2800"/>
              <a:buFont typeface="Calibri"/>
              <a:buNone/>
              <a:defRPr/>
            </a:pPr>
            <a:r>
              <a:rPr lang="it-IT" sz="2800" b="0" i="0" u="none" strike="noStrike" cap="none">
                <a:solidFill>
                  <a:schemeClr val="dk1"/>
                </a:solidFill>
                <a:latin typeface="Calibri"/>
                <a:ea typeface="Calibri"/>
                <a:cs typeface="Calibri"/>
              </a:rPr>
              <a:t>The registry will be updated once the identified Competence Centres have attained an appropriate level of maturity and have joined Skills4EOSC by adopting the outcomes and participating in the Training of Trainers courses.</a:t>
            </a:r>
            <a:endParaRPr sz="2800" b="0" i="0" u="none" strike="noStrike" cap="none">
              <a:solidFill>
                <a:schemeClr val="dk1"/>
              </a:solidFill>
              <a:latin typeface="Calibri"/>
              <a:ea typeface="Calibri"/>
              <a:cs typeface="Calibri"/>
            </a:endParaRPr>
          </a:p>
        </p:txBody>
      </p:sp>
      <p:pic>
        <p:nvPicPr>
          <p:cNvPr id="367" name="Google Shape;367;g2ee5ebd5be6_0_55"/>
          <p:cNvPicPr/>
          <p:nvPr/>
        </p:nvPicPr>
        <p:blipFill>
          <a:blip r:embed="rId3">
            <a:alphaModFix/>
          </a:blip>
          <a:stretch/>
        </p:blipFill>
        <p:spPr bwMode="auto">
          <a:xfrm>
            <a:off x="570069" y="1437623"/>
            <a:ext cx="3642639" cy="4856851"/>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72" name="Google Shape;372;g2ee5ebd5be6_0_61"/>
          <p:cNvSpPr txBox="1">
            <a:spLocks noGrp="1"/>
          </p:cNvSpPr>
          <p:nvPr>
            <p:ph type="title"/>
          </p:nvPr>
        </p:nvSpPr>
        <p:spPr bwMode="auto">
          <a:xfrm>
            <a:off x="839788" y="457200"/>
            <a:ext cx="3932100" cy="1600200"/>
          </a:xfrm>
          <a:prstGeom prst="rect">
            <a:avLst/>
          </a:prstGeom>
          <a:noFill/>
          <a:ln>
            <a:noFill/>
          </a:ln>
        </p:spPr>
        <p:txBody>
          <a:bodyPr spcFirstLastPara="1" wrap="square" lIns="91425" tIns="45700" rIns="91425" bIns="45700" anchor="b" anchorCtr="0">
            <a:normAutofit/>
          </a:bodyPr>
          <a:lstStyle/>
          <a:p>
            <a:pPr marL="0" lvl="0" indent="0" algn="l">
              <a:lnSpc>
                <a:spcPct val="90000"/>
              </a:lnSpc>
              <a:spcBef>
                <a:spcPts val="0"/>
              </a:spcBef>
              <a:spcAft>
                <a:spcPts val="0"/>
              </a:spcAft>
              <a:buClr>
                <a:schemeClr val="dk1"/>
              </a:buClr>
              <a:buSzPts val="3200"/>
              <a:buFont typeface="Quicksand SemiBold"/>
              <a:buNone/>
              <a:defRPr/>
            </a:pPr>
            <a:r>
              <a:rPr lang="it-IT">
                <a:solidFill>
                  <a:schemeClr val="accent2"/>
                </a:solidFill>
                <a:latin typeface="Century Gothic"/>
                <a:ea typeface="Century Gothic"/>
                <a:cs typeface="Century Gothic"/>
              </a:rPr>
              <a:t>Skills4EOSC CCs Registry</a:t>
            </a:r>
            <a:br>
              <a:rPr lang="it-IT">
                <a:solidFill>
                  <a:schemeClr val="accent2"/>
                </a:solidFill>
                <a:latin typeface="Century Gothic"/>
                <a:ea typeface="Century Gothic"/>
                <a:cs typeface="Century Gothic"/>
              </a:rPr>
            </a:br>
            <a:endParaRPr/>
          </a:p>
        </p:txBody>
      </p:sp>
      <p:sp>
        <p:nvSpPr>
          <p:cNvPr id="10902929" name="Google Shape;382;g2ee5ebd5be6_0_61"/>
          <p:cNvSpPr txBox="1"/>
          <p:nvPr>
            <p:ph type="body" idx="1"/>
          </p:nvPr>
        </p:nvSpPr>
        <p:spPr bwMode="auto">
          <a:xfrm>
            <a:off x="326915" y="1688122"/>
            <a:ext cx="5009400" cy="4505400"/>
          </a:xfrm>
          <a:prstGeom prst="rect">
            <a:avLst/>
          </a:prstGeom>
          <a:noFill/>
          <a:ln>
            <a:noFill/>
          </a:ln>
        </p:spPr>
        <p:txBody>
          <a:bodyPr spcFirstLastPara="1" wrap="square" lIns="91423" tIns="45699" rIns="91423" bIns="45699" anchor="t" anchorCtr="0">
            <a:normAutofit lnSpcReduction="10000"/>
          </a:bodyPr>
          <a:lstStyle/>
          <a:p>
            <a:pPr marL="0" lvl="0" indent="0" algn="l">
              <a:lnSpc>
                <a:spcPct val="100000"/>
              </a:lnSpc>
              <a:spcBef>
                <a:spcPts val="0"/>
              </a:spcBef>
              <a:spcAft>
                <a:spcPts val="0"/>
              </a:spcAft>
              <a:buClr>
                <a:srgbClr val="000000"/>
              </a:buClr>
              <a:buSzPts val="3027"/>
              <a:buNone/>
              <a:defRPr/>
            </a:pPr>
            <a:r>
              <a:rPr lang="it-IT" sz="2600" b="1">
                <a:solidFill>
                  <a:srgbClr val="3278B1"/>
                </a:solidFill>
                <a:latin typeface="Calibri"/>
                <a:ea typeface="Calibri"/>
                <a:cs typeface="Calibri"/>
              </a:rPr>
              <a:t>Furthermore, o</a:t>
            </a:r>
            <a:r>
              <a:rPr lang="it-IT" sz="2600" b="1">
                <a:solidFill>
                  <a:srgbClr val="3278B1"/>
                </a:solidFill>
                <a:latin typeface="Calibri"/>
                <a:ea typeface="Calibri"/>
                <a:cs typeface="Calibri"/>
              </a:rPr>
              <a:t>ngoing discussion with:</a:t>
            </a:r>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b="1">
                <a:solidFill>
                  <a:srgbClr val="3278B1"/>
                </a:solidFill>
                <a:latin typeface="Calibri"/>
                <a:ea typeface="Calibri"/>
                <a:cs typeface="Calibri"/>
              </a:rPr>
              <a:t>Denmark: </a:t>
            </a:r>
            <a:r>
              <a:rPr lang="it-IT">
                <a:latin typeface="Calibri"/>
                <a:ea typeface="Calibri"/>
                <a:cs typeface="Calibri"/>
              </a:rPr>
              <a:t>Danish e-Infrastructure Consortium (DeIC)</a:t>
            </a:r>
            <a:endParaRPr b="1">
              <a:solidFill>
                <a:srgbClr val="3278B1"/>
              </a:solidFill>
              <a:latin typeface="Calibri"/>
              <a:ea typeface="Calibri"/>
              <a:cs typeface="Calibri"/>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b="1">
                <a:solidFill>
                  <a:srgbClr val="3278B1"/>
                </a:solidFill>
                <a:latin typeface="Calibri"/>
                <a:ea typeface="Calibri"/>
                <a:cs typeface="Calibri"/>
              </a:rPr>
              <a:t>Germany</a:t>
            </a:r>
            <a:r>
              <a:rPr lang="it-IT">
                <a:latin typeface="Calibri"/>
                <a:ea typeface="Calibri"/>
                <a:cs typeface="Calibri"/>
              </a:rPr>
              <a:t>:  NFDI (National Research Data Infrastructure)</a:t>
            </a:r>
            <a:endParaRPr>
              <a:latin typeface="Calibri"/>
              <a:ea typeface="Calibri"/>
              <a:cs typeface="Calibri"/>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b="1">
                <a:solidFill>
                  <a:srgbClr val="3278B1"/>
                </a:solidFill>
                <a:latin typeface="Calibri"/>
                <a:ea typeface="Calibri"/>
                <a:cs typeface="Calibri"/>
              </a:rPr>
              <a:t>The Netherlands</a:t>
            </a:r>
            <a:r>
              <a:rPr lang="it-IT">
                <a:latin typeface="Calibri"/>
                <a:ea typeface="Calibri"/>
                <a:cs typeface="Calibri"/>
              </a:rPr>
              <a:t>: Local Digital Competence Centres Network (</a:t>
            </a:r>
            <a:r>
              <a:rPr lang="it-IT" u="sng">
                <a:solidFill>
                  <a:schemeClr val="hlink"/>
                </a:solidFill>
                <a:latin typeface="Calibri"/>
                <a:ea typeface="Calibri"/>
                <a:cs typeface="Calibri"/>
                <a:hlinkClick r:id="rId3" tooltip="https://lcrdm.nl/"/>
              </a:rPr>
              <a:t>LCRDM</a:t>
            </a:r>
            <a:r>
              <a:rPr lang="it-IT">
                <a:latin typeface="Calibri"/>
                <a:ea typeface="Calibri"/>
                <a:cs typeface="Calibri"/>
              </a:rPr>
              <a:t>)</a:t>
            </a:r>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b="1">
                <a:solidFill>
                  <a:srgbClr val="3278B1"/>
                </a:solidFill>
                <a:latin typeface="Calibri"/>
                <a:ea typeface="Calibri"/>
                <a:cs typeface="Calibri"/>
              </a:rPr>
              <a:t>Norway</a:t>
            </a:r>
            <a:r>
              <a:rPr lang="it-IT">
                <a:latin typeface="Calibri"/>
                <a:ea typeface="Calibri"/>
                <a:cs typeface="Calibri"/>
              </a:rPr>
              <a:t>: ongoing discussion led by HKDIR</a:t>
            </a:r>
            <a:endParaRPr>
              <a:latin typeface="Calibri"/>
              <a:ea typeface="Calibri"/>
              <a:cs typeface="Calibri"/>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a:latin typeface="Calibri"/>
                <a:ea typeface="Calibri"/>
                <a:cs typeface="Calibri"/>
              </a:rPr>
              <a:t>Portugal Universidade do Minho</a:t>
            </a:r>
            <a:endParaRPr>
              <a:latin typeface="Calibri"/>
              <a:ea typeface="Calibri"/>
              <a:cs typeface="Calibri"/>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b="1">
                <a:solidFill>
                  <a:srgbClr val="3278B1"/>
                </a:solidFill>
                <a:latin typeface="Calibri"/>
                <a:ea typeface="Calibri"/>
                <a:cs typeface="Calibri"/>
              </a:rPr>
              <a:t>Slovenia</a:t>
            </a:r>
            <a:r>
              <a:rPr lang="it-IT">
                <a:latin typeface="Calibri"/>
                <a:ea typeface="Calibri"/>
                <a:cs typeface="Calibri"/>
              </a:rPr>
              <a:t>: University of Ljubljana</a:t>
            </a:r>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b="1">
                <a:solidFill>
                  <a:srgbClr val="3278B1"/>
                </a:solidFill>
                <a:latin typeface="Calibri"/>
                <a:ea typeface="Calibri"/>
                <a:cs typeface="Calibri"/>
              </a:rPr>
              <a:t>Slovacchia</a:t>
            </a:r>
            <a:r>
              <a:rPr lang="it-IT">
                <a:latin typeface="Calibri"/>
                <a:ea typeface="Calibri"/>
                <a:cs typeface="Calibri"/>
              </a:rPr>
              <a:t>; Slovak Centre of Scientific and Technical Information</a:t>
            </a:r>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b="1">
                <a:solidFill>
                  <a:srgbClr val="3278B1"/>
                </a:solidFill>
                <a:latin typeface="Calibri"/>
                <a:ea typeface="Calibri"/>
                <a:cs typeface="Calibri"/>
              </a:rPr>
              <a:t>Hungaria</a:t>
            </a:r>
            <a:r>
              <a:rPr lang="it-IT">
                <a:latin typeface="Calibri"/>
                <a:ea typeface="Calibri"/>
                <a:cs typeface="Calibri"/>
              </a:rPr>
              <a:t>; KIFU (Kormányzati Informatikai Fejlesztési Ügynökség /Governmental Agency for IT Development)</a:t>
            </a:r>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b="1">
                <a:solidFill>
                  <a:srgbClr val="3278B1"/>
                </a:solidFill>
                <a:latin typeface="Calibri"/>
                <a:ea typeface="Calibri"/>
                <a:cs typeface="Calibri"/>
              </a:rPr>
              <a:t>Czech Republic</a:t>
            </a:r>
            <a:r>
              <a:rPr lang="it-IT">
                <a:latin typeface="Calibri"/>
                <a:ea typeface="Calibri"/>
                <a:cs typeface="Calibri"/>
              </a:rPr>
              <a:t>: Czech EOSC Training Centre</a:t>
            </a:r>
            <a:endParaRPr>
              <a:latin typeface="Calibri"/>
              <a:ea typeface="Calibri"/>
              <a:cs typeface="Calibri"/>
            </a:endParaRPr>
          </a:p>
          <a:p>
            <a:pPr marL="239819" lvl="0" indent="-248058" algn="l">
              <a:lnSpc>
                <a:spcPct val="100000"/>
              </a:lnSpc>
              <a:spcBef>
                <a:spcPts val="0"/>
              </a:spcBef>
              <a:spcAft>
                <a:spcPts val="0"/>
              </a:spcAft>
              <a:buClr>
                <a:srgbClr val="3278B1"/>
              </a:buClr>
              <a:buSzPts val="1730"/>
              <a:buFont typeface="Calibri"/>
              <a:buAutoNum type="arabicPeriod"/>
              <a:defRPr/>
            </a:pPr>
            <a:r>
              <a:rPr lang="it-IT" b="1">
                <a:solidFill>
                  <a:srgbClr val="3278B1"/>
                </a:solidFill>
                <a:latin typeface="Calibri"/>
                <a:ea typeface="Calibri"/>
                <a:cs typeface="Calibri"/>
              </a:rPr>
              <a:t>Tunisia</a:t>
            </a:r>
            <a:r>
              <a:rPr lang="it-IT">
                <a:latin typeface="Calibri"/>
                <a:ea typeface="Calibri"/>
                <a:cs typeface="Calibri"/>
              </a:rPr>
              <a:t> CNUDST Centre National Universitaire de Documentation Scientifique et Technique</a:t>
            </a:r>
            <a:endParaRPr>
              <a:latin typeface="Calibri"/>
              <a:ea typeface="Calibri"/>
              <a:cs typeface="Calibri"/>
            </a:endParaRPr>
          </a:p>
        </p:txBody>
      </p:sp>
      <p:pic>
        <p:nvPicPr>
          <p:cNvPr id="2125273221" name="Google Shape;383;g2ee5ebd5be6_0_61"/>
          <p:cNvPicPr/>
          <p:nvPr/>
        </p:nvPicPr>
        <p:blipFill>
          <a:blip r:embed="rId4">
            <a:alphaModFix/>
          </a:blip>
          <a:stretch/>
        </p:blipFill>
        <p:spPr bwMode="auto">
          <a:xfrm>
            <a:off x="6445900" y="152399"/>
            <a:ext cx="5543149" cy="6066924"/>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1" name="Google Shape;101;p6"/>
          <p:cNvSpPr txBox="1"/>
          <p:nvPr/>
        </p:nvSpPr>
        <p:spPr bwMode="auto">
          <a:xfrm>
            <a:off x="839786" y="457200"/>
            <a:ext cx="9496908" cy="16002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rgbClr val="0070C0"/>
              </a:buClr>
              <a:buSzPts val="4800"/>
              <a:buFont typeface="Calibri"/>
              <a:buNone/>
              <a:defRPr/>
            </a:pPr>
            <a:r>
              <a:rPr lang="it-IT" sz="4800" b="0" i="0" u="none" strike="noStrike" cap="none">
                <a:solidFill>
                  <a:srgbClr val="0070C0"/>
                </a:solidFill>
                <a:latin typeface="Century Gothic"/>
                <a:ea typeface="Century Gothic"/>
                <a:cs typeface="Century Gothic"/>
              </a:rPr>
              <a:t>Skills4EOSC Main Objective</a:t>
            </a:r>
            <a:endParaRPr sz="4800" b="0" i="0" u="none" strike="noStrike" cap="none">
              <a:solidFill>
                <a:srgbClr val="0070C0"/>
              </a:solidFill>
              <a:latin typeface="Century Gothic"/>
              <a:ea typeface="Century Gothic"/>
              <a:cs typeface="Century Gothic"/>
            </a:endParaRPr>
          </a:p>
        </p:txBody>
      </p:sp>
      <p:sp>
        <p:nvSpPr>
          <p:cNvPr id="102" name="Google Shape;102;p6"/>
          <p:cNvSpPr txBox="1"/>
          <p:nvPr/>
        </p:nvSpPr>
        <p:spPr bwMode="auto">
          <a:xfrm>
            <a:off x="839784" y="1518696"/>
            <a:ext cx="10512423" cy="4350287"/>
          </a:xfrm>
          <a:prstGeom prst="rect">
            <a:avLst/>
          </a:prstGeom>
          <a:noFill/>
          <a:ln>
            <a:noFill/>
          </a:ln>
        </p:spPr>
        <p:txBody>
          <a:bodyPr spcFirstLastPara="1" wrap="square" lIns="91425" tIns="45700" rIns="91425" bIns="45700" anchor="t" anchorCtr="0">
            <a:normAutofit fontScale="37500" lnSpcReduction="20000"/>
          </a:bodyPr>
          <a:lstStyle/>
          <a:p>
            <a:pPr marL="0" marR="0" lvl="0" indent="0" algn="l">
              <a:lnSpc>
                <a:spcPct val="100000"/>
              </a:lnSpc>
              <a:spcBef>
                <a:spcPts val="0"/>
              </a:spcBef>
              <a:spcAft>
                <a:spcPts val="0"/>
              </a:spcAft>
              <a:buClr>
                <a:srgbClr val="79B418"/>
              </a:buClr>
              <a:buSzPct val="100000"/>
              <a:buFont typeface="Arial"/>
              <a:buNone/>
              <a:defRPr/>
            </a:pPr>
            <a:r>
              <a:rPr lang="it-IT" sz="9000" b="0" i="0" u="none" strike="noStrike" cap="none">
                <a:solidFill>
                  <a:schemeClr val="dk1"/>
                </a:solidFill>
                <a:latin typeface="Calibri"/>
                <a:ea typeface="Calibri"/>
                <a:cs typeface="Calibri"/>
              </a:rPr>
              <a:t>Advance Open Science skills by unifying the current training landscape into a common and trusted pan-European ecosystem, closing the three gaps identified in the </a:t>
            </a:r>
            <a:r>
              <a:rPr lang="it-IT" sz="9000" b="1" i="0" u="none" strike="noStrike" cap="none">
                <a:solidFill>
                  <a:srgbClr val="3278B1"/>
                </a:solidFill>
                <a:latin typeface="Calibri"/>
                <a:ea typeface="Calibri"/>
                <a:cs typeface="Calibri"/>
              </a:rPr>
              <a:t>EOSC Strategic Research and Innovation Agenda 2021</a:t>
            </a:r>
            <a:r>
              <a:rPr lang="it-IT" sz="9000" b="0" i="0" u="none" strike="noStrike" cap="none">
                <a:solidFill>
                  <a:schemeClr val="dk1"/>
                </a:solidFill>
                <a:latin typeface="Calibri"/>
                <a:ea typeface="Calibri"/>
                <a:cs typeface="Calibri"/>
              </a:rPr>
              <a:t> in relation to Open Science competences: </a:t>
            </a:r>
            <a:endParaRPr sz="9000" b="0" i="0" u="none" strike="noStrike" cap="none">
              <a:solidFill>
                <a:schemeClr val="dk1"/>
              </a:solidFill>
              <a:latin typeface="Calibri"/>
              <a:ea typeface="Calibri"/>
              <a:cs typeface="Calibri"/>
            </a:endParaRPr>
          </a:p>
          <a:p>
            <a:pPr marL="228600" marR="0" lvl="0" indent="-228600" algn="l">
              <a:lnSpc>
                <a:spcPct val="100000"/>
              </a:lnSpc>
              <a:spcBef>
                <a:spcPts val="2130"/>
              </a:spcBef>
              <a:spcAft>
                <a:spcPts val="0"/>
              </a:spcAft>
              <a:buClr>
                <a:srgbClr val="79B418"/>
              </a:buClr>
              <a:buSzPct val="100000"/>
              <a:buFont typeface="Arial"/>
              <a:buChar char="•"/>
              <a:defRPr/>
            </a:pPr>
            <a:r>
              <a:rPr lang="it-IT" sz="9000" b="0" i="0" u="none" strike="noStrike" cap="none">
                <a:solidFill>
                  <a:schemeClr val="dk1"/>
                </a:solidFill>
                <a:latin typeface="Calibri"/>
                <a:ea typeface="Calibri"/>
                <a:cs typeface="Calibri"/>
              </a:rPr>
              <a:t>lack of </a:t>
            </a:r>
            <a:r>
              <a:rPr lang="it-IT" sz="9000" b="1" i="0" u="none" strike="noStrike" cap="none">
                <a:solidFill>
                  <a:srgbClr val="3278B1"/>
                </a:solidFill>
                <a:latin typeface="Calibri"/>
                <a:ea typeface="Calibri"/>
                <a:cs typeface="Calibri"/>
              </a:rPr>
              <a:t>Open Science and data expertise</a:t>
            </a:r>
            <a:r>
              <a:rPr lang="it-IT" sz="9000" b="0" i="0" u="none" strike="noStrike" cap="none">
                <a:solidFill>
                  <a:schemeClr val="dk1"/>
                </a:solidFill>
                <a:latin typeface="Calibri"/>
                <a:ea typeface="Calibri"/>
                <a:cs typeface="Calibri"/>
              </a:rPr>
              <a:t>, </a:t>
            </a:r>
            <a:endParaRPr sz="9000" b="0" i="0" u="none" strike="noStrike" cap="none">
              <a:solidFill>
                <a:schemeClr val="dk1"/>
              </a:solidFill>
              <a:latin typeface="Calibri"/>
              <a:ea typeface="Calibri"/>
              <a:cs typeface="Calibri"/>
            </a:endParaRPr>
          </a:p>
          <a:p>
            <a:pPr marL="228600" marR="0" lvl="0" indent="-228600" algn="l">
              <a:lnSpc>
                <a:spcPct val="100000"/>
              </a:lnSpc>
              <a:spcBef>
                <a:spcPts val="2130"/>
              </a:spcBef>
              <a:spcAft>
                <a:spcPts val="0"/>
              </a:spcAft>
              <a:buClr>
                <a:srgbClr val="79B418"/>
              </a:buClr>
              <a:buSzPct val="100000"/>
              <a:buFont typeface="Arial"/>
              <a:buChar char="•"/>
              <a:defRPr/>
            </a:pPr>
            <a:r>
              <a:rPr lang="it-IT" sz="9000" b="0" i="0" u="none" strike="noStrike" cap="none">
                <a:solidFill>
                  <a:schemeClr val="dk1"/>
                </a:solidFill>
                <a:latin typeface="Calibri"/>
                <a:ea typeface="Calibri"/>
                <a:cs typeface="Calibri"/>
              </a:rPr>
              <a:t>lack of a clear definition of </a:t>
            </a:r>
            <a:r>
              <a:rPr lang="it-IT" sz="9000" b="1" i="0" u="none" strike="noStrike" cap="none">
                <a:solidFill>
                  <a:srgbClr val="3278B1"/>
                </a:solidFill>
                <a:latin typeface="Calibri"/>
                <a:ea typeface="Calibri"/>
                <a:cs typeface="Calibri"/>
              </a:rPr>
              <a:t>data professional profiles and corresponding career paths</a:t>
            </a:r>
            <a:r>
              <a:rPr lang="it-IT" sz="9000" b="0" i="0" u="none" strike="noStrike" cap="none">
                <a:solidFill>
                  <a:schemeClr val="dk1"/>
                </a:solidFill>
                <a:latin typeface="Calibri"/>
                <a:ea typeface="Calibri"/>
                <a:cs typeface="Calibri"/>
              </a:rPr>
              <a:t>, and </a:t>
            </a:r>
            <a:endParaRPr sz="9000" b="0" i="0" u="none" strike="noStrike" cap="none">
              <a:solidFill>
                <a:schemeClr val="dk1"/>
              </a:solidFill>
              <a:latin typeface="Calibri"/>
              <a:ea typeface="Calibri"/>
              <a:cs typeface="Calibri"/>
            </a:endParaRPr>
          </a:p>
          <a:p>
            <a:pPr marL="228600" marR="0" lvl="0" indent="-228600" algn="l">
              <a:lnSpc>
                <a:spcPct val="100000"/>
              </a:lnSpc>
              <a:spcBef>
                <a:spcPts val="2130"/>
              </a:spcBef>
              <a:spcAft>
                <a:spcPts val="0"/>
              </a:spcAft>
              <a:buClr>
                <a:srgbClr val="79B418"/>
              </a:buClr>
              <a:buSzPct val="100000"/>
              <a:buFont typeface="Arial"/>
              <a:buChar char="•"/>
              <a:defRPr/>
            </a:pPr>
            <a:r>
              <a:rPr lang="it-IT" sz="9000" b="1" i="0" u="none" strike="noStrike" cap="none">
                <a:solidFill>
                  <a:srgbClr val="3278B1"/>
                </a:solidFill>
                <a:latin typeface="Calibri"/>
                <a:ea typeface="Calibri"/>
                <a:cs typeface="Calibri"/>
              </a:rPr>
              <a:t>fragmentation</a:t>
            </a:r>
            <a:r>
              <a:rPr lang="it-IT" sz="9000" b="0" i="0" u="none" strike="noStrike" cap="none">
                <a:solidFill>
                  <a:srgbClr val="3278B1"/>
                </a:solidFill>
                <a:latin typeface="Calibri"/>
                <a:ea typeface="Calibri"/>
                <a:cs typeface="Calibri"/>
              </a:rPr>
              <a:t> </a:t>
            </a:r>
            <a:r>
              <a:rPr lang="it-IT" sz="9000" b="0" i="0" u="none" strike="noStrike" cap="none">
                <a:solidFill>
                  <a:schemeClr val="dk1"/>
                </a:solidFill>
                <a:latin typeface="Calibri"/>
                <a:ea typeface="Calibri"/>
                <a:cs typeface="Calibri"/>
              </a:rPr>
              <a:t>in training resources.</a:t>
            </a:r>
            <a:endParaRPr sz="3200" b="0" i="0" u="none" strike="noStrike" cap="none">
              <a:solidFill>
                <a:schemeClr val="dk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80" name="Google Shape;380;g2ee5ebd5be6_0_68"/>
          <p:cNvSpPr txBox="1">
            <a:spLocks noGrp="1"/>
          </p:cNvSpPr>
          <p:nvPr>
            <p:ph type="title"/>
          </p:nvPr>
        </p:nvSpPr>
        <p:spPr bwMode="auto">
          <a:xfrm>
            <a:off x="789655" y="457200"/>
            <a:ext cx="4739100" cy="1600200"/>
          </a:xfrm>
          <a:prstGeom prst="rect">
            <a:avLst/>
          </a:prstGeom>
          <a:noFill/>
          <a:ln>
            <a:noFill/>
          </a:ln>
        </p:spPr>
        <p:txBody>
          <a:bodyPr spcFirstLastPara="1" wrap="square" lIns="91400" tIns="45675" rIns="91400" bIns="45675" anchor="b" anchorCtr="0">
            <a:normAutofit fontScale="90000"/>
          </a:bodyPr>
          <a:lstStyle/>
          <a:p>
            <a:pPr marL="0" marR="0" lvl="0" indent="0" algn="l">
              <a:lnSpc>
                <a:spcPct val="90000"/>
              </a:lnSpc>
              <a:spcBef>
                <a:spcPts val="0"/>
              </a:spcBef>
              <a:spcAft>
                <a:spcPts val="0"/>
              </a:spcAft>
              <a:buClr>
                <a:srgbClr val="0070C0"/>
              </a:buClr>
              <a:buSzPct val="121212"/>
              <a:buFont typeface="Century Gothic"/>
              <a:buNone/>
              <a:defRPr/>
            </a:pPr>
            <a:r>
              <a:rPr lang="it-IT" sz="4400">
                <a:solidFill>
                  <a:schemeClr val="accent2"/>
                </a:solidFill>
                <a:latin typeface="Century Gothic"/>
                <a:ea typeface="Century Gothic"/>
                <a:cs typeface="Century Gothic"/>
              </a:rPr>
              <a:t>Training of Trainers Programme</a:t>
            </a:r>
            <a:endParaRPr sz="4400">
              <a:solidFill>
                <a:schemeClr val="accent2"/>
              </a:solidFill>
              <a:latin typeface="Century Gothic"/>
              <a:ea typeface="Century Gothic"/>
              <a:cs typeface="Century Gothic"/>
            </a:endParaRPr>
          </a:p>
        </p:txBody>
      </p:sp>
      <p:grpSp>
        <p:nvGrpSpPr>
          <p:cNvPr id="381" name="Google Shape;381;g2ee5ebd5be6_0_68"/>
          <p:cNvGrpSpPr/>
          <p:nvPr/>
        </p:nvGrpSpPr>
        <p:grpSpPr bwMode="auto">
          <a:xfrm>
            <a:off x="7155178" y="92737"/>
            <a:ext cx="3301979" cy="1100846"/>
            <a:chOff x="532489" y="2036668"/>
            <a:chExt cx="3301979" cy="1100846"/>
          </a:xfrm>
        </p:grpSpPr>
        <p:sp>
          <p:nvSpPr>
            <p:cNvPr id="382" name="Google Shape;382;g2ee5ebd5be6_0_68"/>
            <p:cNvSpPr/>
            <p:nvPr/>
          </p:nvSpPr>
          <p:spPr bwMode="auto">
            <a:xfrm>
              <a:off x="532489" y="2077614"/>
              <a:ext cx="3259200" cy="1059900"/>
            </a:xfrm>
            <a:prstGeom prst="roundRect">
              <a:avLst>
                <a:gd name="adj" fmla="val 16667"/>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0" i="0" u="none" strike="noStrike" cap="none">
                <a:solidFill>
                  <a:schemeClr val="dk1"/>
                </a:solidFill>
                <a:latin typeface="Calibri"/>
                <a:ea typeface="Calibri"/>
                <a:cs typeface="Calibri"/>
              </a:endParaRPr>
            </a:p>
          </p:txBody>
        </p:sp>
        <p:pic>
          <p:nvPicPr>
            <p:cNvPr id="383" name="Google Shape;383;g2ee5ebd5be6_0_68"/>
            <p:cNvPicPr/>
            <p:nvPr/>
          </p:nvPicPr>
          <p:blipFill>
            <a:blip r:embed="rId3">
              <a:alphaModFix/>
            </a:blip>
            <a:stretch/>
          </p:blipFill>
          <p:spPr bwMode="auto">
            <a:xfrm>
              <a:off x="575415" y="2036668"/>
              <a:ext cx="3259053" cy="915701"/>
            </a:xfrm>
            <a:prstGeom prst="rect">
              <a:avLst/>
            </a:prstGeom>
            <a:noFill/>
            <a:ln>
              <a:noFill/>
            </a:ln>
          </p:spPr>
        </p:pic>
        <p:sp>
          <p:nvSpPr>
            <p:cNvPr id="384" name="Google Shape;384;g2ee5ebd5be6_0_68"/>
            <p:cNvSpPr txBox="1"/>
            <p:nvPr/>
          </p:nvSpPr>
          <p:spPr bwMode="auto">
            <a:xfrm>
              <a:off x="575416" y="2752643"/>
              <a:ext cx="3122400" cy="384600"/>
            </a:xfrm>
            <a:prstGeom prst="rect">
              <a:avLst/>
            </a:prstGeom>
            <a:noFill/>
            <a:ln>
              <a:noFill/>
            </a:ln>
          </p:spPr>
          <p:txBody>
            <a:bodyPr spcFirstLastPara="1" wrap="square" lIns="91400" tIns="45675" rIns="91400" bIns="45675" anchor="t" anchorCtr="0">
              <a:spAutoFit/>
            </a:bodyPr>
            <a:lstStyle/>
            <a:p>
              <a:pPr marL="0" marR="0" lvl="0" indent="0" algn="l">
                <a:lnSpc>
                  <a:spcPct val="100000"/>
                </a:lnSpc>
                <a:spcBef>
                  <a:spcPts val="0"/>
                </a:spcBef>
                <a:spcAft>
                  <a:spcPts val="0"/>
                </a:spcAft>
                <a:buClr>
                  <a:schemeClr val="accent3"/>
                </a:buClr>
                <a:buSzPts val="1900"/>
                <a:buFont typeface="Calibri"/>
                <a:buNone/>
                <a:defRPr/>
              </a:pPr>
              <a:r>
                <a:rPr lang="it-IT" sz="1900" b="1" i="0" u="none" strike="noStrike" cap="none">
                  <a:solidFill>
                    <a:schemeClr val="accent3"/>
                  </a:solidFill>
                  <a:latin typeface="Calibri"/>
                  <a:ea typeface="Calibri"/>
                  <a:cs typeface="Calibri"/>
                </a:rPr>
                <a:t>Competence centre Network</a:t>
              </a:r>
              <a:endParaRPr sz="1800" b="0" i="0" u="none" strike="noStrike" cap="none">
                <a:solidFill>
                  <a:schemeClr val="dk1"/>
                </a:solidFill>
                <a:latin typeface="Calibri"/>
                <a:ea typeface="Calibri"/>
                <a:cs typeface="Calibri"/>
              </a:endParaRPr>
            </a:p>
          </p:txBody>
        </p:sp>
      </p:grpSp>
      <p:sp>
        <p:nvSpPr>
          <p:cNvPr id="385" name="Google Shape;385;g2ee5ebd5be6_0_68"/>
          <p:cNvSpPr txBox="1">
            <a:spLocks noGrp="1"/>
          </p:cNvSpPr>
          <p:nvPr>
            <p:ph type="body" idx="1"/>
          </p:nvPr>
        </p:nvSpPr>
        <p:spPr bwMode="auto">
          <a:xfrm>
            <a:off x="839787" y="2334542"/>
            <a:ext cx="4424100" cy="3912300"/>
          </a:xfrm>
          <a:prstGeom prst="rect">
            <a:avLst/>
          </a:prstGeom>
          <a:noFill/>
          <a:ln>
            <a:noFill/>
          </a:ln>
        </p:spPr>
        <p:txBody>
          <a:bodyPr spcFirstLastPara="1" wrap="square" lIns="91400" tIns="45675" rIns="91400" bIns="45675" anchor="t" anchorCtr="0">
            <a:normAutofit/>
          </a:bodyPr>
          <a:lstStyle/>
          <a:p>
            <a:pPr marL="0" marR="0" lvl="0" indent="0" algn="l">
              <a:lnSpc>
                <a:spcPct val="90000"/>
              </a:lnSpc>
              <a:spcBef>
                <a:spcPts val="0"/>
              </a:spcBef>
              <a:spcAft>
                <a:spcPts val="0"/>
              </a:spcAft>
              <a:buClr>
                <a:schemeClr val="dk1"/>
              </a:buClr>
              <a:buSzPts val="2400"/>
              <a:buFont typeface="Arial"/>
              <a:buNone/>
              <a:defRPr/>
            </a:pPr>
            <a:r>
              <a:rPr lang="it-IT" sz="2400" b="0" i="0" u="none" strike="noStrike" cap="none">
                <a:solidFill>
                  <a:schemeClr val="dk1"/>
                </a:solidFill>
                <a:latin typeface="Calibri"/>
                <a:ea typeface="Calibri"/>
                <a:cs typeface="Calibri"/>
              </a:rPr>
              <a:t>Master Trainers are trained by the Skills4EOSC community through the Training of Trainers sessions. </a:t>
            </a:r>
            <a:endParaRPr sz="3200" b="0" i="0" u="none" strike="noStrike" cap="none">
              <a:solidFill>
                <a:schemeClr val="dk1"/>
              </a:solidFill>
              <a:latin typeface="Calibri"/>
              <a:ea typeface="Calibri"/>
              <a:cs typeface="Calibri"/>
            </a:endParaRPr>
          </a:p>
          <a:p>
            <a:pPr marL="0" marR="0" lvl="0" indent="0" algn="l">
              <a:lnSpc>
                <a:spcPct val="90000"/>
              </a:lnSpc>
              <a:spcBef>
                <a:spcPts val="999"/>
              </a:spcBef>
              <a:spcAft>
                <a:spcPts val="0"/>
              </a:spcAft>
              <a:buClr>
                <a:schemeClr val="dk1"/>
              </a:buClr>
              <a:buSzPts val="2400"/>
              <a:buFont typeface="Arial"/>
              <a:buNone/>
              <a:defRPr/>
            </a:pPr>
            <a:r>
              <a:rPr lang="it-IT" sz="2400" b="0" i="0" u="none" strike="noStrike" cap="none">
                <a:solidFill>
                  <a:schemeClr val="dk1"/>
                </a:solidFill>
                <a:latin typeface="Calibri"/>
                <a:ea typeface="Calibri"/>
                <a:cs typeface="Calibri"/>
              </a:rPr>
              <a:t>After the Training of Trainers, the </a:t>
            </a:r>
            <a:r>
              <a:rPr lang="it-IT" sz="2400" b="1" i="0" u="none" strike="noStrike" cap="none">
                <a:solidFill>
                  <a:schemeClr val="dk1"/>
                </a:solidFill>
                <a:latin typeface="Calibri"/>
                <a:ea typeface="Calibri"/>
                <a:cs typeface="Calibri"/>
              </a:rPr>
              <a:t>Master Trainers commit to sharing best practices and lessons learnt with their community trainers. </a:t>
            </a:r>
            <a:endParaRPr sz="3200" b="1" i="0" u="none" strike="noStrike" cap="none">
              <a:solidFill>
                <a:schemeClr val="dk1"/>
              </a:solidFill>
            </a:endParaRPr>
          </a:p>
        </p:txBody>
      </p:sp>
      <p:pic>
        <p:nvPicPr>
          <p:cNvPr id="386" name="Google Shape;386;g2ee5ebd5be6_0_68"/>
          <p:cNvPicPr/>
          <p:nvPr/>
        </p:nvPicPr>
        <p:blipFill>
          <a:blip r:embed="rId4">
            <a:alphaModFix/>
          </a:blip>
          <a:stretch/>
        </p:blipFill>
        <p:spPr bwMode="auto">
          <a:xfrm>
            <a:off x="5721087" y="1524000"/>
            <a:ext cx="6252104" cy="4495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2300351" name="Google Shape;24;p134"/>
          <p:cNvSpPr txBox="1">
            <a:spLocks noGrp="1"/>
          </p:cNvSpPr>
          <p:nvPr>
            <p:ph type="title"/>
          </p:nvPr>
        </p:nvSpPr>
        <p:spPr bwMode="auto">
          <a:xfrm>
            <a:off x="838198" y="365128"/>
            <a:ext cx="10515600" cy="1325562"/>
          </a:xfrm>
          <a:prstGeom prst="rect">
            <a:avLst/>
          </a:prstGeom>
          <a:noFill/>
          <a:ln>
            <a:noFill/>
          </a:ln>
        </p:spPr>
        <p:txBody>
          <a:bodyPr spcFirstLastPara="1" wrap="square" lIns="91423" tIns="45699" rIns="91423" bIns="45699"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r>
              <a:rPr lang="it-IT" sz="4400" b="0" i="0" u="none" strike="noStrike" cap="none" spc="0">
                <a:solidFill>
                  <a:schemeClr val="accent2"/>
                </a:solidFill>
                <a:latin typeface="Century Gothic"/>
                <a:ea typeface="Century Gothic"/>
                <a:cs typeface="Century Gothic"/>
              </a:rPr>
              <a:t>Training of Trainers Programme</a:t>
            </a:r>
            <a:endParaRPr/>
          </a:p>
        </p:txBody>
      </p:sp>
      <p:pic>
        <p:nvPicPr>
          <p:cNvPr id="664260501" name="Google Shape;403;g2ee5ebd5be6_0_78"/>
          <p:cNvPicPr/>
          <p:nvPr/>
        </p:nvPicPr>
        <p:blipFill>
          <a:blip r:embed="rId3">
            <a:alphaModFix/>
          </a:blip>
          <a:stretch/>
        </p:blipFill>
        <p:spPr bwMode="auto">
          <a:xfrm>
            <a:off x="2797174" y="1690828"/>
            <a:ext cx="5355550" cy="4417453"/>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92" name="Google Shape;392;g2ee5ebd5be6_0_78"/>
          <p:cNvSpPr txBox="1">
            <a:spLocks noGrp="1"/>
          </p:cNvSpPr>
          <p:nvPr>
            <p:ph type="title"/>
          </p:nvPr>
        </p:nvSpPr>
        <p:spPr bwMode="auto">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a:lnSpc>
                <a:spcPct val="90000"/>
              </a:lnSpc>
              <a:spcBef>
                <a:spcPts val="0"/>
              </a:spcBef>
              <a:spcAft>
                <a:spcPts val="0"/>
              </a:spcAft>
              <a:buClr>
                <a:srgbClr val="000000"/>
              </a:buClr>
              <a:buSzPts val="3500"/>
              <a:buFont typeface="Arial"/>
              <a:buNone/>
              <a:defRPr/>
            </a:pPr>
            <a:r>
              <a:rPr lang="it-IT">
                <a:solidFill>
                  <a:schemeClr val="accent2"/>
                </a:solidFill>
                <a:latin typeface="Century Gothic"/>
                <a:ea typeface="Century Gothic"/>
                <a:cs typeface="Century Gothic"/>
              </a:rPr>
              <a:t>Training of Trainers Programme</a:t>
            </a:r>
            <a:endParaRPr>
              <a:solidFill>
                <a:schemeClr val="accent2"/>
              </a:solidFill>
              <a:latin typeface="Century Gothic"/>
              <a:ea typeface="Century Gothic"/>
              <a:cs typeface="Century Gothic"/>
            </a:endParaRPr>
          </a:p>
        </p:txBody>
      </p:sp>
      <p:pic>
        <p:nvPicPr>
          <p:cNvPr id="393" name="Google Shape;393;g2ee5ebd5be6_0_78" descr="Strumenti"/>
          <p:cNvPicPr/>
          <p:nvPr/>
        </p:nvPicPr>
        <p:blipFill>
          <a:blip r:embed="rId3">
            <a:alphaModFix/>
          </a:blip>
          <a:stretch/>
        </p:blipFill>
        <p:spPr bwMode="auto">
          <a:xfrm>
            <a:off x="10613553" y="4902826"/>
            <a:ext cx="914400" cy="914400"/>
          </a:xfrm>
          <a:prstGeom prst="rect">
            <a:avLst/>
          </a:prstGeom>
          <a:noFill/>
          <a:ln>
            <a:noFill/>
          </a:ln>
        </p:spPr>
      </p:pic>
      <p:sp>
        <p:nvSpPr>
          <p:cNvPr id="394" name="Google Shape;394;g2ee5ebd5be6_0_78"/>
          <p:cNvSpPr txBox="1">
            <a:spLocks noGrp="1"/>
          </p:cNvSpPr>
          <p:nvPr>
            <p:ph type="ftr" idx="11"/>
          </p:nvPr>
        </p:nvSpPr>
        <p:spPr bwMode="auto">
          <a:xfrm>
            <a:off x="1578203" y="6413084"/>
            <a:ext cx="5369400" cy="365100"/>
          </a:xfrm>
          <a:prstGeom prst="rect">
            <a:avLst/>
          </a:prstGeom>
          <a:noFill/>
          <a:ln>
            <a:noFill/>
          </a:ln>
        </p:spPr>
        <p:txBody>
          <a:bodyPr spcFirstLastPara="1" wrap="square" lIns="91425" tIns="45700" rIns="91425" bIns="45700" anchor="ctr" anchorCtr="0">
            <a:noAutofit/>
          </a:bodyPr>
          <a:lstStyle/>
          <a:p>
            <a:pPr marL="0" lvl="0" indent="0" algn="ctr">
              <a:lnSpc>
                <a:spcPct val="100000"/>
              </a:lnSpc>
              <a:spcBef>
                <a:spcPts val="0"/>
              </a:spcBef>
              <a:spcAft>
                <a:spcPts val="0"/>
              </a:spcAft>
              <a:buClr>
                <a:srgbClr val="000000"/>
              </a:buClr>
              <a:buSzPts val="900"/>
              <a:buFont typeface="Arial"/>
              <a:buNone/>
              <a:defRPr/>
            </a:pPr>
            <a:fld id="{00000000-1234-1234-1234-123412341234}" type="slidenum">
              <a:rPr lang="it-IT"/>
              <a:t>32</a:t>
            </a:fld>
            <a:endParaRPr/>
          </a:p>
        </p:txBody>
      </p:sp>
      <p:graphicFrame>
        <p:nvGraphicFramePr>
          <p:cNvPr id="395" name="Google Shape;395;g2ee5ebd5be6_0_78"/>
          <p:cNvGraphicFramePr>
            <a:graphicFrameLocks xmlns:a="http://schemas.openxmlformats.org/drawingml/2006/main"/>
          </p:cNvGraphicFramePr>
          <p:nvPr/>
        </p:nvGraphicFramePr>
        <p:xfrm>
          <a:off x="882501" y="1440229"/>
          <a:ext cx="10579375" cy="4881940"/>
        </p:xfrm>
        <a:graphic>
          <a:graphicData uri="http://schemas.openxmlformats.org/drawingml/2006/table">
            <a:tbl>
              <a:tblPr firstRow="1" firstCol="0" lastRow="0" lastCol="0" bandRow="1" bandCol="0">
                <a:tableStyleId>{C242BB2E-EAE4-4407-965F-A5E65CEAB5B6}</a:tableStyleId>
                <a:noFill/>
              </a:tblPr>
              <a:tblGrid>
                <a:gridCol w="3513875"/>
                <a:gridCol w="3532750"/>
                <a:gridCol w="3532750"/>
              </a:tblGrid>
              <a:tr h="370850">
                <a:tc>
                  <a:txBody>
                    <a:bodyPr/>
                    <a:p>
                      <a:pPr marL="0" marR="0" lvl="0" indent="0" algn="l">
                        <a:lnSpc>
                          <a:spcPct val="100000"/>
                        </a:lnSpc>
                        <a:spcBef>
                          <a:spcPts val="0"/>
                        </a:spcBef>
                        <a:spcAft>
                          <a:spcPts val="0"/>
                        </a:spcAft>
                        <a:buNone/>
                        <a:defRPr/>
                      </a:pPr>
                      <a:r>
                        <a:rPr lang="it-IT" sz="1800" u="none" strike="noStrike" cap="none">
                          <a:solidFill>
                            <a:schemeClr val="lt1"/>
                          </a:solidFill>
                        </a:rPr>
                        <a:t>Title</a:t>
                      </a:r>
                      <a:endParaRPr/>
                    </a:p>
                  </a:txBody>
                  <a:tcPr marL="91450" marR="91450" marT="45725" marB="45725"/>
                </a:tc>
                <a:tc>
                  <a:txBody>
                    <a:bodyPr/>
                    <a:p>
                      <a:pPr marL="0" marR="0" lvl="0" indent="0" algn="l">
                        <a:lnSpc>
                          <a:spcPct val="100000"/>
                        </a:lnSpc>
                        <a:spcBef>
                          <a:spcPts val="0"/>
                        </a:spcBef>
                        <a:spcAft>
                          <a:spcPts val="0"/>
                        </a:spcAft>
                        <a:buNone/>
                        <a:defRPr/>
                      </a:pPr>
                      <a:r>
                        <a:rPr lang="it-IT" sz="1800" u="none" strike="noStrike" cap="none">
                          <a:solidFill>
                            <a:schemeClr val="lt1"/>
                          </a:solidFill>
                        </a:rPr>
                        <a:t>Target </a:t>
                      </a:r>
                      <a:endParaRPr/>
                    </a:p>
                  </a:txBody>
                  <a:tcPr marL="91450" marR="91450" marT="45725" marB="45725"/>
                </a:tc>
                <a:tc>
                  <a:txBody>
                    <a:bodyPr/>
                    <a:p>
                      <a:pPr marL="0" marR="0" lvl="0" indent="0" algn="l">
                        <a:lnSpc>
                          <a:spcPct val="100000"/>
                        </a:lnSpc>
                        <a:spcBef>
                          <a:spcPts val="0"/>
                        </a:spcBef>
                        <a:spcAft>
                          <a:spcPts val="0"/>
                        </a:spcAft>
                        <a:buNone/>
                        <a:defRPr/>
                      </a:pPr>
                      <a:r>
                        <a:rPr lang="it-IT" sz="1800" u="none" strike="noStrike" cap="none">
                          <a:solidFill>
                            <a:schemeClr val="lt1"/>
                          </a:solidFill>
                        </a:rPr>
                        <a:t>Topics</a:t>
                      </a:r>
                      <a:endParaRPr sz="1800" u="none" strike="noStrike" cap="none">
                        <a:solidFill>
                          <a:schemeClr val="lt1"/>
                        </a:solidFill>
                      </a:endParaRPr>
                    </a:p>
                  </a:txBody>
                  <a:tcPr marL="91450" marR="91450" marT="45725" marB="45725"/>
                </a:tc>
              </a:tr>
              <a:tr h="370850">
                <a:tc>
                  <a:txBody>
                    <a:bodyPr/>
                    <a:p>
                      <a:pPr marL="0" marR="0" lvl="0" indent="0" algn="l">
                        <a:lnSpc>
                          <a:spcPct val="100000"/>
                        </a:lnSpc>
                        <a:spcBef>
                          <a:spcPts val="0"/>
                        </a:spcBef>
                        <a:spcAft>
                          <a:spcPts val="0"/>
                        </a:spcAft>
                        <a:buNone/>
                        <a:defRPr/>
                      </a:pPr>
                      <a:r>
                        <a:rPr lang="it-IT" sz="1400" u="none" strike="noStrike" cap="none"/>
                        <a:t>Science for policy</a:t>
                      </a:r>
                      <a:endParaRPr sz="1400" u="none" strike="noStrike" cap="none"/>
                    </a:p>
                  </a:txBody>
                  <a:tcPr marL="91450" marR="91450" marT="45725" marB="45725"/>
                </a:tc>
                <a:tc>
                  <a:txBody>
                    <a:bodyPr/>
                    <a:p>
                      <a:pPr marL="0" marR="0" lvl="0" indent="0" algn="l">
                        <a:lnSpc>
                          <a:spcPct val="100000"/>
                        </a:lnSpc>
                        <a:spcBef>
                          <a:spcPts val="0"/>
                        </a:spcBef>
                        <a:spcAft>
                          <a:spcPts val="0"/>
                        </a:spcAft>
                        <a:buNone/>
                        <a:defRPr/>
                      </a:pPr>
                      <a:r>
                        <a:rPr lang="it-IT" sz="1400" u="none" strike="noStrike" cap="none"/>
                        <a:t>Policy makers, Civil servants, Researchers, </a:t>
                      </a:r>
                      <a:endParaRPr/>
                    </a:p>
                  </a:txBody>
                  <a:tcPr marL="91450" marR="91450" marT="45725" marB="45725"/>
                </a:tc>
                <a:tc>
                  <a:txBody>
                    <a:bodyPr/>
                    <a:p>
                      <a:pPr marL="0" marR="0" lvl="0" indent="0" algn="l">
                        <a:lnSpc>
                          <a:spcPct val="100000"/>
                        </a:lnSpc>
                        <a:spcBef>
                          <a:spcPts val="0"/>
                        </a:spcBef>
                        <a:spcAft>
                          <a:spcPts val="0"/>
                        </a:spcAft>
                        <a:buNone/>
                        <a:defRPr/>
                      </a:pPr>
                      <a:r>
                        <a:rPr lang="it-IT" sz="1400" u="none" strike="noStrike" cap="none"/>
                        <a:t>Open Science and Society, Open Science vs. Closed Science, Investing in Open Science, Capacity Building and Training Programs in OS </a:t>
                      </a:r>
                      <a:endParaRPr sz="1400" u="none" strike="noStrike" cap="none"/>
                    </a:p>
                  </a:txBody>
                  <a:tcPr marL="91450" marR="91450" marT="45725" marB="45725"/>
                </a:tc>
              </a:tr>
              <a:tr h="370850">
                <a:tc>
                  <a:txBody>
                    <a:bodyPr/>
                    <a:p>
                      <a:pPr marL="0" marR="0" lvl="0" indent="0" algn="l">
                        <a:lnSpc>
                          <a:spcPct val="100000"/>
                        </a:lnSpc>
                        <a:spcBef>
                          <a:spcPts val="0"/>
                        </a:spcBef>
                        <a:spcAft>
                          <a:spcPts val="0"/>
                        </a:spcAft>
                        <a:buNone/>
                        <a:defRPr/>
                      </a:pPr>
                      <a:r>
                        <a:rPr lang="it-IT" sz="1400" u="none" strike="noStrike" cap="none"/>
                        <a:t>Learning path on ELSI</a:t>
                      </a:r>
                      <a:endParaRPr sz="1400" u="none" strike="noStrike" cap="none"/>
                    </a:p>
                  </a:txBody>
                  <a:tcPr marL="91450" marR="91450" marT="45725" marB="45725"/>
                </a:tc>
                <a:tc>
                  <a:txBody>
                    <a:bodyPr/>
                    <a:p>
                      <a:pPr marL="0" marR="0" lvl="0" indent="0" algn="l">
                        <a:lnSpc>
                          <a:spcPct val="100000"/>
                        </a:lnSpc>
                        <a:spcBef>
                          <a:spcPts val="0"/>
                        </a:spcBef>
                        <a:spcAft>
                          <a:spcPts val="0"/>
                        </a:spcAft>
                        <a:buNone/>
                        <a:defRPr/>
                      </a:pPr>
                      <a:r>
                        <a:rPr lang="it-IT" sz="1400" u="none" strike="noStrike" cap="none"/>
                        <a:t>Researchers, Data Stewards and data professionals</a:t>
                      </a:r>
                      <a:endParaRPr sz="1400" u="none" strike="noStrike" cap="none"/>
                    </a:p>
                  </a:txBody>
                  <a:tcPr marL="91450" marR="91450" marT="45725" marB="45725"/>
                </a:tc>
                <a:tc>
                  <a:txBody>
                    <a:bodyPr/>
                    <a:p>
                      <a:pPr marL="0" marR="0" lvl="0" indent="0" algn="l">
                        <a:lnSpc>
                          <a:spcPct val="100000"/>
                        </a:lnSpc>
                        <a:spcBef>
                          <a:spcPts val="0"/>
                        </a:spcBef>
                        <a:spcAft>
                          <a:spcPts val="0"/>
                        </a:spcAft>
                        <a:buNone/>
                        <a:defRPr/>
                      </a:pPr>
                      <a:r>
                        <a:rPr lang="it-IT" sz="1400" u="none" strike="noStrike" cap="none"/>
                        <a:t>Implications on research from ELSI , licenses, rights, ownership, tools and workflows, disciplinary differences, challenges and potentials</a:t>
                      </a:r>
                      <a:endParaRPr sz="1400" u="none" strike="noStrike" cap="none"/>
                    </a:p>
                  </a:txBody>
                  <a:tcPr marL="91450" marR="91450" marT="45725" marB="45725"/>
                </a:tc>
              </a:tr>
              <a:tr h="370850">
                <a:tc>
                  <a:txBody>
                    <a:bodyPr/>
                    <a:p>
                      <a:pPr marL="0" marR="0" lvl="0" indent="0" algn="l">
                        <a:lnSpc>
                          <a:spcPct val="100000"/>
                        </a:lnSpc>
                        <a:spcBef>
                          <a:spcPts val="0"/>
                        </a:spcBef>
                        <a:spcAft>
                          <a:spcPts val="0"/>
                        </a:spcAft>
                        <a:buNone/>
                        <a:defRPr/>
                      </a:pPr>
                      <a:r>
                        <a:rPr lang="it-IT" sz="1400" u="none" strike="noStrike" cap="none"/>
                        <a:t>Open Science Course for Undergraduates</a:t>
                      </a:r>
                      <a:endParaRPr sz="1400" u="none" strike="noStrike" cap="none"/>
                    </a:p>
                  </a:txBody>
                  <a:tcPr marL="91450" marR="91450" marT="45725" marB="45725"/>
                </a:tc>
                <a:tc>
                  <a:txBody>
                    <a:bodyPr/>
                    <a:p>
                      <a:pPr marL="0" marR="0" lvl="0" indent="0" algn="l">
                        <a:lnSpc>
                          <a:spcPct val="100000"/>
                        </a:lnSpc>
                        <a:spcBef>
                          <a:spcPts val="0"/>
                        </a:spcBef>
                        <a:spcAft>
                          <a:spcPts val="0"/>
                        </a:spcAft>
                        <a:buNone/>
                        <a:defRPr/>
                      </a:pPr>
                      <a:r>
                        <a:rPr lang="it-IT" sz="1400" u="none" strike="noStrike" cap="none"/>
                        <a:t>Undergraduate university students</a:t>
                      </a:r>
                      <a:endParaRPr sz="1400" u="none" strike="noStrike" cap="none"/>
                    </a:p>
                  </a:txBody>
                  <a:tcPr marL="91450" marR="91450" marT="45725" marB="45725"/>
                </a:tc>
                <a:tc>
                  <a:txBody>
                    <a:bodyPr/>
                    <a:p>
                      <a:pPr marL="0" marR="0" lvl="0" indent="0" algn="l">
                        <a:lnSpc>
                          <a:spcPct val="100000"/>
                        </a:lnSpc>
                        <a:spcBef>
                          <a:spcPts val="0"/>
                        </a:spcBef>
                        <a:spcAft>
                          <a:spcPts val="0"/>
                        </a:spcAft>
                        <a:buNone/>
                        <a:defRPr/>
                      </a:pPr>
                      <a:r>
                        <a:rPr lang="it-IT" sz="1400" u="none" strike="noStrike" cap="none"/>
                        <a:t>Basic knowledge and skills needed in today's research environment - in their studies and futurTe careers.</a:t>
                      </a:r>
                      <a:endParaRPr sz="1400" u="none" strike="noStrike" cap="none"/>
                    </a:p>
                  </a:txBody>
                  <a:tcPr marL="91450" marR="91450" marT="45725" marB="45725"/>
                </a:tc>
              </a:tr>
              <a:tr h="370850">
                <a:tc>
                  <a:txBody>
                    <a:bodyPr/>
                    <a:p>
                      <a:pPr marL="0" marR="0" lvl="0" indent="0" algn="l">
                        <a:lnSpc>
                          <a:spcPct val="100000"/>
                        </a:lnSpc>
                        <a:spcBef>
                          <a:spcPts val="0"/>
                        </a:spcBef>
                        <a:spcAft>
                          <a:spcPts val="0"/>
                        </a:spcAft>
                        <a:buNone/>
                        <a:defRPr/>
                      </a:pPr>
                      <a:r>
                        <a:rPr lang="it-IT" sz="1400" u="none" strike="noStrike" cap="none"/>
                        <a:t>Specialized Open Science Courses for Researchers in Social Sciences, Humanities, Solid Earth Science, Climate Change, and Museum Digital Collections</a:t>
                      </a:r>
                      <a:endParaRPr sz="1400" u="none" strike="noStrike" cap="none"/>
                    </a:p>
                  </a:txBody>
                  <a:tcPr marL="91450" marR="91450" marT="45725" marB="45725"/>
                </a:tc>
                <a:tc>
                  <a:txBody>
                    <a:bodyPr/>
                    <a:p>
                      <a:pPr marL="0" marR="0" lvl="0" indent="0" algn="l">
                        <a:lnSpc>
                          <a:spcPct val="100000"/>
                        </a:lnSpc>
                        <a:spcBef>
                          <a:spcPts val="0"/>
                        </a:spcBef>
                        <a:spcAft>
                          <a:spcPts val="0"/>
                        </a:spcAft>
                        <a:buNone/>
                        <a:defRPr/>
                      </a:pPr>
                      <a:r>
                        <a:rPr lang="it-IT" sz="1400" u="none" strike="noStrike" cap="none"/>
                        <a:t>Researchers, PhD students, teachers</a:t>
                      </a:r>
                      <a:endParaRPr/>
                    </a:p>
                  </a:txBody>
                  <a:tcPr marL="91450" marR="91450" marT="45725" marB="45725"/>
                </a:tc>
                <a:tc>
                  <a:txBody>
                    <a:bodyPr/>
                    <a:p>
                      <a:pPr marL="0" marR="0" lvl="0" indent="0" algn="l">
                        <a:lnSpc>
                          <a:spcPct val="100000"/>
                        </a:lnSpc>
                        <a:spcBef>
                          <a:spcPts val="0"/>
                        </a:spcBef>
                        <a:spcAft>
                          <a:spcPts val="0"/>
                        </a:spcAft>
                        <a:buClr>
                          <a:srgbClr val="000000"/>
                        </a:buClr>
                        <a:buSzPts val="1400"/>
                        <a:buFont typeface="Arial"/>
                        <a:buNone/>
                        <a:defRPr/>
                      </a:pPr>
                      <a:r>
                        <a:rPr lang="it-IT" sz="1400" u="none" strike="noStrike" cap="none"/>
                        <a:t>Scholarly communication outputs, FAIR and RDM aspects, use of tools and platforms, policies, opportunity of OS, standards</a:t>
                      </a:r>
                      <a:endParaRPr sz="1400" u="none" strike="noStrike" cap="none"/>
                    </a:p>
                    <a:p>
                      <a:pPr marL="0" marR="0" lvl="0" indent="0" algn="l">
                        <a:lnSpc>
                          <a:spcPct val="100000"/>
                        </a:lnSpc>
                        <a:spcBef>
                          <a:spcPts val="0"/>
                        </a:spcBef>
                        <a:spcAft>
                          <a:spcPts val="0"/>
                        </a:spcAft>
                        <a:buNone/>
                        <a:defRPr/>
                      </a:pPr>
                      <a:endParaRPr sz="1400" u="none" strike="noStrike" cap="none"/>
                    </a:p>
                  </a:txBody>
                  <a:tcPr marL="91450" marR="91450" marT="45725" marB="45725"/>
                </a:tc>
              </a:tr>
              <a:tr h="370850">
                <a:tc>
                  <a:txBody>
                    <a:bodyPr/>
                    <a:p>
                      <a:pPr marL="0" marR="0" lvl="0" indent="0" algn="l">
                        <a:lnSpc>
                          <a:spcPct val="100000"/>
                        </a:lnSpc>
                        <a:spcBef>
                          <a:spcPts val="0"/>
                        </a:spcBef>
                        <a:spcAft>
                          <a:spcPts val="0"/>
                        </a:spcAft>
                        <a:buNone/>
                        <a:defRPr/>
                      </a:pPr>
                      <a:r>
                        <a:rPr lang="it-IT" sz="1400" u="none" strike="noStrike" cap="none"/>
                        <a:t>Open Science Communities Incubator</a:t>
                      </a:r>
                      <a:endParaRPr/>
                    </a:p>
                  </a:txBody>
                  <a:tcPr marL="91450" marR="91450" marT="45725" marB="45725"/>
                </a:tc>
                <a:tc>
                  <a:txBody>
                    <a:bodyPr/>
                    <a:p>
                      <a:pPr marL="0" marR="0" lvl="0" indent="0" algn="l">
                        <a:lnSpc>
                          <a:spcPct val="100000"/>
                        </a:lnSpc>
                        <a:spcBef>
                          <a:spcPts val="0"/>
                        </a:spcBef>
                        <a:spcAft>
                          <a:spcPts val="0"/>
                        </a:spcAft>
                        <a:buNone/>
                        <a:defRPr/>
                      </a:pPr>
                      <a:r>
                        <a:rPr lang="it-IT" sz="1400" u="none" strike="noStrike" cap="none"/>
                        <a:t>Data Steward Network Coordinators</a:t>
                      </a:r>
                      <a:endParaRPr sz="1400" u="none" strike="noStrike" cap="none"/>
                    </a:p>
                  </a:txBody>
                  <a:tcPr marL="91450" marR="91450" marT="45725" marB="45725"/>
                </a:tc>
                <a:tc>
                  <a:txBody>
                    <a:bodyPr/>
                    <a:p>
                      <a:pPr marL="0" marR="0" lvl="0" indent="0" algn="l">
                        <a:lnSpc>
                          <a:spcPct val="100000"/>
                        </a:lnSpc>
                        <a:spcBef>
                          <a:spcPts val="0"/>
                        </a:spcBef>
                        <a:spcAft>
                          <a:spcPts val="0"/>
                        </a:spcAft>
                        <a:buNone/>
                        <a:defRPr/>
                      </a:pPr>
                      <a:r>
                        <a:rPr lang="it-IT" sz="1400" u="none" strike="noStrike" cap="none"/>
                        <a:t>This Starter Kit provides you the rationale, design, and guidelines to start your own local Open Science Community. </a:t>
                      </a:r>
                      <a:endParaRPr sz="1400" u="none" strike="noStrike" cap="none"/>
                    </a:p>
                  </a:txBody>
                  <a:tcPr marL="91450" marR="91450" marT="45725" marB="45725"/>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00" name="Google Shape;400;g2ee5ebd5be6_0_86"/>
          <p:cNvSpPr txBox="1">
            <a:spLocks noGrp="1"/>
          </p:cNvSpPr>
          <p:nvPr>
            <p:ph type="title"/>
          </p:nvPr>
        </p:nvSpPr>
        <p:spPr bwMode="auto">
          <a:xfrm>
            <a:off x="838200" y="365129"/>
            <a:ext cx="10515600" cy="1325700"/>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dk1"/>
              </a:buClr>
              <a:buSzPts val="1800"/>
              <a:buNone/>
              <a:defRPr/>
            </a:pPr>
            <a:r>
              <a:rPr lang="it-IT">
                <a:solidFill>
                  <a:schemeClr val="accent2"/>
                </a:solidFill>
                <a:latin typeface="Century Gothic"/>
                <a:ea typeface="Century Gothic"/>
                <a:cs typeface="Century Gothic"/>
              </a:rPr>
              <a:t>Added values of the Network</a:t>
            </a:r>
            <a:endParaRPr/>
          </a:p>
        </p:txBody>
      </p:sp>
      <p:sp>
        <p:nvSpPr>
          <p:cNvPr id="401" name="Google Shape;401;g2ee5ebd5be6_0_86"/>
          <p:cNvSpPr txBox="1">
            <a:spLocks noGrp="1"/>
          </p:cNvSpPr>
          <p:nvPr>
            <p:ph type="body" idx="1"/>
          </p:nvPr>
        </p:nvSpPr>
        <p:spPr bwMode="auto">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368300" algn="l">
              <a:lnSpc>
                <a:spcPct val="90000"/>
              </a:lnSpc>
              <a:spcBef>
                <a:spcPts val="1000"/>
              </a:spcBef>
              <a:spcAft>
                <a:spcPts val="0"/>
              </a:spcAft>
              <a:buClr>
                <a:schemeClr val="dk1"/>
              </a:buClr>
              <a:buSzPts val="2200"/>
              <a:buFont typeface="Calibri"/>
              <a:buChar char="•"/>
              <a:defRPr/>
            </a:pPr>
            <a:r>
              <a:rPr lang="it-IT" sz="3200">
                <a:latin typeface="Calibri"/>
                <a:ea typeface="Calibri"/>
                <a:cs typeface="Calibri"/>
              </a:rPr>
              <a:t>Collaborative solutions and best practices</a:t>
            </a:r>
            <a:endParaRPr sz="3200">
              <a:latin typeface="Calibri"/>
              <a:ea typeface="Calibri"/>
              <a:cs typeface="Calibri"/>
            </a:endParaRPr>
          </a:p>
          <a:p>
            <a:pPr marL="457200" lvl="0" indent="-368300" algn="l">
              <a:lnSpc>
                <a:spcPct val="90000"/>
              </a:lnSpc>
              <a:spcBef>
                <a:spcPts val="1000"/>
              </a:spcBef>
              <a:spcAft>
                <a:spcPts val="0"/>
              </a:spcAft>
              <a:buClr>
                <a:schemeClr val="dk1"/>
              </a:buClr>
              <a:buSzPts val="2200"/>
              <a:buFont typeface="Calibri"/>
              <a:buChar char="•"/>
              <a:defRPr/>
            </a:pPr>
            <a:r>
              <a:rPr lang="it-IT" sz="3200">
                <a:latin typeface="Calibri"/>
                <a:ea typeface="Calibri"/>
                <a:cs typeface="Calibri"/>
              </a:rPr>
              <a:t>Development of harmonized and certified curricula for diverse Open Science roles</a:t>
            </a:r>
            <a:endParaRPr sz="3200">
              <a:latin typeface="Calibri"/>
              <a:ea typeface="Calibri"/>
              <a:cs typeface="Calibri"/>
            </a:endParaRPr>
          </a:p>
          <a:p>
            <a:pPr marL="457200" lvl="0" indent="-368300" algn="l">
              <a:lnSpc>
                <a:spcPct val="90000"/>
              </a:lnSpc>
              <a:spcBef>
                <a:spcPts val="1000"/>
              </a:spcBef>
              <a:spcAft>
                <a:spcPts val="0"/>
              </a:spcAft>
              <a:buClr>
                <a:schemeClr val="dk1"/>
              </a:buClr>
              <a:buSzPts val="2200"/>
              <a:buFont typeface="Calibri"/>
              <a:buChar char="•"/>
              <a:defRPr/>
            </a:pPr>
            <a:r>
              <a:rPr lang="it-IT" sz="3200">
                <a:latin typeface="Calibri"/>
                <a:ea typeface="Calibri"/>
                <a:cs typeface="Calibri"/>
              </a:rPr>
              <a:t>Accessible learning materials and training</a:t>
            </a:r>
            <a:endParaRPr sz="3200">
              <a:latin typeface="Calibri"/>
              <a:ea typeface="Calibri"/>
              <a:cs typeface="Calibri"/>
            </a:endParaRPr>
          </a:p>
          <a:p>
            <a:pPr marL="457200" lvl="0" indent="-368300" algn="l">
              <a:lnSpc>
                <a:spcPct val="90000"/>
              </a:lnSpc>
              <a:spcBef>
                <a:spcPts val="1000"/>
              </a:spcBef>
              <a:spcAft>
                <a:spcPts val="0"/>
              </a:spcAft>
              <a:buClr>
                <a:schemeClr val="dk1"/>
              </a:buClr>
              <a:buSzPts val="2200"/>
              <a:buFont typeface="Calibri"/>
              <a:buChar char="•"/>
              <a:defRPr/>
            </a:pPr>
            <a:r>
              <a:rPr lang="it-IT" sz="3200">
                <a:latin typeface="Calibri"/>
                <a:ea typeface="Calibri"/>
                <a:cs typeface="Calibri"/>
              </a:rPr>
              <a:t>Coordination and networking</a:t>
            </a:r>
            <a:endParaRPr sz="3200">
              <a:latin typeface="Calibri"/>
              <a:ea typeface="Calibri"/>
              <a:cs typeface="Calibri"/>
            </a:endParaRPr>
          </a:p>
          <a:p>
            <a:pPr marL="457200" lvl="0" indent="-368300" algn="l">
              <a:lnSpc>
                <a:spcPct val="90000"/>
              </a:lnSpc>
              <a:spcBef>
                <a:spcPts val="1000"/>
              </a:spcBef>
              <a:spcAft>
                <a:spcPts val="0"/>
              </a:spcAft>
              <a:buClr>
                <a:schemeClr val="dk1"/>
              </a:buClr>
              <a:buSzPts val="2200"/>
              <a:buFont typeface="Calibri"/>
              <a:buChar char="•"/>
              <a:defRPr/>
            </a:pPr>
            <a:r>
              <a:rPr lang="it-IT" sz="3200">
                <a:latin typeface="Calibri"/>
                <a:ea typeface="Calibri"/>
                <a:cs typeface="Calibri"/>
              </a:rPr>
              <a:t>Influencing National Open Science Policy</a:t>
            </a:r>
            <a:endParaRPr sz="3200">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07" name="Google Shape;407;g2ee5ebd5be6_0_163"/>
          <p:cNvPicPr/>
          <p:nvPr/>
        </p:nvPicPr>
        <p:blipFill>
          <a:blip r:embed="rId3">
            <a:alphaModFix/>
          </a:blip>
          <a:srcRect l="0" t="28652" r="0" b="0"/>
          <a:stretch/>
        </p:blipFill>
        <p:spPr bwMode="auto">
          <a:xfrm>
            <a:off x="946" y="-36990"/>
            <a:ext cx="12198844" cy="6894989"/>
          </a:xfrm>
          <a:prstGeom prst="rect">
            <a:avLst/>
          </a:prstGeom>
          <a:noFill/>
          <a:ln>
            <a:noFill/>
          </a:ln>
        </p:spPr>
      </p:pic>
      <p:sp>
        <p:nvSpPr>
          <p:cNvPr id="408" name="Google Shape;408;g2ee5ebd5be6_0_163"/>
          <p:cNvSpPr txBox="1">
            <a:spLocks noGrp="1"/>
          </p:cNvSpPr>
          <p:nvPr>
            <p:ph type="title"/>
          </p:nvPr>
        </p:nvSpPr>
        <p:spPr bwMode="auto">
          <a:xfrm>
            <a:off x="200025" y="186927"/>
            <a:ext cx="10515600" cy="5321400"/>
          </a:xfrm>
          <a:prstGeom prst="rect">
            <a:avLst/>
          </a:prstGeom>
          <a:noFill/>
          <a:ln>
            <a:noFill/>
          </a:ln>
        </p:spPr>
        <p:txBody>
          <a:bodyPr spcFirstLastPara="1" wrap="square" lIns="91425" tIns="45700" rIns="91425" bIns="45700" anchor="ctr" anchorCtr="0">
            <a:normAutofit/>
          </a:bodyPr>
          <a:lstStyle/>
          <a:p>
            <a:pPr marL="0" marR="0" lvl="0" indent="0" algn="l">
              <a:lnSpc>
                <a:spcPct val="88000"/>
              </a:lnSpc>
              <a:spcBef>
                <a:spcPts val="0"/>
              </a:spcBef>
              <a:spcAft>
                <a:spcPts val="0"/>
              </a:spcAft>
              <a:buClr>
                <a:schemeClr val="lt1"/>
              </a:buClr>
              <a:buSzPts val="4400"/>
              <a:buFont typeface="Century Gothic"/>
              <a:buNone/>
              <a:defRPr/>
            </a:pPr>
            <a:r>
              <a:rPr lang="it-IT" b="1">
                <a:solidFill>
                  <a:schemeClr val="lt1"/>
                </a:solidFill>
              </a:rPr>
              <a:t>Skills4EOSC Competence Centre Network in presence Workshop</a:t>
            </a:r>
            <a:br>
              <a:rPr lang="it-IT" b="1">
                <a:solidFill>
                  <a:schemeClr val="dk1"/>
                </a:solidFill>
              </a:rPr>
            </a:br>
            <a:br>
              <a:rPr lang="it-IT" b="1">
                <a:solidFill>
                  <a:schemeClr val="dk1"/>
                </a:solidFill>
              </a:rPr>
            </a:br>
            <a:r>
              <a:rPr lang="it-IT" sz="3600" b="1">
                <a:solidFill>
                  <a:srgbClr val="FFFF00"/>
                </a:solidFill>
              </a:rPr>
              <a:t>October 21st, 2024</a:t>
            </a:r>
            <a:br>
              <a:rPr lang="it-IT" b="1"/>
            </a:br>
            <a:r>
              <a:rPr lang="it-IT" sz="3200" b="1" i="0" u="none" strike="noStrike" cap="none">
                <a:solidFill>
                  <a:srgbClr val="FFFF00"/>
                </a:solidFill>
                <a:latin typeface="Century Gothic"/>
                <a:ea typeface="Century Gothic"/>
                <a:cs typeface="Century Gothic"/>
              </a:rPr>
              <a:t>in presence, Berlin at the H4 Hotel Alexanderplatz</a:t>
            </a:r>
            <a:r>
              <a:rPr lang="it-IT" b="1"/>
              <a:t> </a:t>
            </a:r>
            <a:br>
              <a:rPr lang="it-IT" sz="3600" b="1"/>
            </a:br>
            <a:r>
              <a:rPr lang="it-IT" sz="2800" b="1" i="0" u="none" strike="noStrike" cap="none">
                <a:solidFill>
                  <a:schemeClr val="accent4"/>
                </a:solidFill>
                <a:latin typeface="Century Gothic"/>
                <a:ea typeface="Century Gothic"/>
                <a:cs typeface="Century Gothic"/>
              </a:rPr>
              <a:t>open to all project participants </a:t>
            </a:r>
            <a:br>
              <a:rPr lang="it-IT" sz="2800" b="1" i="0" u="none" strike="noStrike" cap="none">
                <a:solidFill>
                  <a:schemeClr val="accent4"/>
                </a:solidFill>
                <a:latin typeface="Century Gothic"/>
                <a:ea typeface="Century Gothic"/>
                <a:cs typeface="Century Gothic"/>
              </a:rPr>
            </a:br>
            <a:r>
              <a:rPr lang="it-IT" sz="2800" b="1" i="0" u="none" strike="noStrike" cap="none">
                <a:solidFill>
                  <a:schemeClr val="accent4"/>
                </a:solidFill>
                <a:latin typeface="Century Gothic"/>
                <a:ea typeface="Century Gothic"/>
                <a:cs typeface="Century Gothic"/>
              </a:rPr>
              <a:t>and invited attendees</a:t>
            </a:r>
            <a:br>
              <a:rPr lang="it-IT" sz="3600" b="1" i="0" u="none" strike="noStrike" cap="none">
                <a:solidFill>
                  <a:schemeClr val="accent4"/>
                </a:solidFill>
                <a:latin typeface="Century Gothic"/>
                <a:ea typeface="Century Gothic"/>
                <a:cs typeface="Century Gothic"/>
              </a:rPr>
            </a:br>
            <a:br>
              <a:rPr lang="it-IT" sz="3600" b="1" i="0" u="none" strike="noStrike" cap="none">
                <a:solidFill>
                  <a:schemeClr val="accent4"/>
                </a:solidFill>
                <a:latin typeface="Century Gothic"/>
                <a:ea typeface="Century Gothic"/>
                <a:cs typeface="Century Gothic"/>
              </a:rPr>
            </a:b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14" name="Google Shape;414;g2ee5ebd5be6_0_169"/>
          <p:cNvPicPr/>
          <p:nvPr/>
        </p:nvPicPr>
        <p:blipFill>
          <a:blip r:embed="rId3">
            <a:alphaModFix/>
          </a:blip>
          <a:stretch/>
        </p:blipFill>
        <p:spPr bwMode="auto">
          <a:xfrm>
            <a:off x="-13438" y="-8137"/>
            <a:ext cx="12229482" cy="6879084"/>
          </a:xfrm>
          <a:prstGeom prst="rect">
            <a:avLst/>
          </a:prstGeom>
          <a:noFill/>
          <a:ln>
            <a:noFill/>
          </a:ln>
        </p:spPr>
      </p:pic>
      <p:sp>
        <p:nvSpPr>
          <p:cNvPr id="415" name="Google Shape;415;g2ee5ebd5be6_0_169"/>
          <p:cNvSpPr/>
          <p:nvPr/>
        </p:nvSpPr>
        <p:spPr bwMode="auto">
          <a:xfrm>
            <a:off x="7122475" y="2789325"/>
            <a:ext cx="4890899" cy="2574300"/>
          </a:xfrm>
          <a:prstGeom prst="rect">
            <a:avLst/>
          </a:prstGeom>
          <a:solidFill>
            <a:schemeClr val="accent4"/>
          </a:solidFill>
          <a:ln w="12700" cap="flat" cmpd="sng">
            <a:solidFill>
              <a:srgbClr val="BA6F2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a:lnSpc>
                <a:spcPct val="100000"/>
              </a:lnSpc>
              <a:spcBef>
                <a:spcPts val="0"/>
              </a:spcBef>
              <a:spcAft>
                <a:spcPts val="0"/>
              </a:spcAft>
              <a:buClr>
                <a:srgbClr val="000000"/>
              </a:buClr>
              <a:buSzPts val="2800"/>
              <a:buFont typeface="Arial"/>
              <a:buNone/>
              <a:defRPr/>
            </a:pPr>
            <a:r>
              <a:rPr lang="it-IT" sz="2600" b="1" i="0" u="none" strike="noStrike" cap="none">
                <a:solidFill>
                  <a:schemeClr val="lt1"/>
                </a:solidFill>
                <a:latin typeface="Calibri"/>
                <a:ea typeface="Calibri"/>
                <a:cs typeface="Calibri"/>
              </a:rPr>
              <a:t>Unconference </a:t>
            </a:r>
            <a:r>
              <a:rPr lang="it-IT" sz="2600" b="1">
                <a:solidFill>
                  <a:schemeClr val="lt1"/>
                </a:solidFill>
                <a:latin typeface="Calibri"/>
                <a:ea typeface="Calibri"/>
                <a:cs typeface="Calibri"/>
              </a:rPr>
              <a:t>Session </a:t>
            </a:r>
            <a:br>
              <a:rPr lang="it-IT" sz="2600" b="1">
                <a:solidFill>
                  <a:schemeClr val="lt1"/>
                </a:solidFill>
                <a:latin typeface="Calibri"/>
                <a:ea typeface="Calibri"/>
                <a:cs typeface="Calibri"/>
              </a:rPr>
            </a:br>
            <a:r>
              <a:rPr lang="it-IT" sz="2600" b="1">
                <a:solidFill>
                  <a:schemeClr val="lt1"/>
                </a:solidFill>
                <a:latin typeface="Calibri"/>
                <a:ea typeface="Calibri"/>
                <a:cs typeface="Calibri"/>
              </a:rPr>
              <a:t>‘Open Science Competence Centres in the EOSC and beyond’</a:t>
            </a:r>
            <a:br>
              <a:rPr lang="it-IT" sz="2600" b="1">
                <a:solidFill>
                  <a:schemeClr val="lt1"/>
                </a:solidFill>
                <a:latin typeface="Calibri"/>
                <a:ea typeface="Calibri"/>
                <a:cs typeface="Calibri"/>
              </a:rPr>
            </a:br>
            <a:r>
              <a:rPr lang="it-IT" sz="1900" b="1" i="0" u="none" strike="noStrike" cap="none">
                <a:solidFill>
                  <a:schemeClr val="lt1"/>
                </a:solidFill>
                <a:latin typeface="Calibri"/>
                <a:ea typeface="Calibri"/>
                <a:cs typeface="Calibri"/>
              </a:rPr>
              <a:t> </a:t>
            </a:r>
            <a:r>
              <a:rPr lang="it-IT" sz="1900" b="0" i="0" u="none" strike="noStrike" cap="none">
                <a:solidFill>
                  <a:schemeClr val="lt1"/>
                </a:solidFill>
                <a:latin typeface="Calibri"/>
                <a:ea typeface="Calibri"/>
                <a:cs typeface="Calibri"/>
              </a:rPr>
              <a:t>organised jointly with OSCARS, EOSC Focus, EOSC-EuroScienceGateway, and EOSC Winter School OA5 group</a:t>
            </a:r>
            <a:endParaRPr sz="1500" b="0" i="0" u="none" strike="noStrike" cap="none">
              <a:solidFill>
                <a:schemeClr val="lt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20" name="Google Shape;420;g2ee5ebd5be6_0_175"/>
          <p:cNvSpPr txBox="1">
            <a:spLocks noGrp="1"/>
          </p:cNvSpPr>
          <p:nvPr>
            <p:ph type="title"/>
          </p:nvPr>
        </p:nvSpPr>
        <p:spPr bwMode="auto">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a:lnSpc>
                <a:spcPct val="90000"/>
              </a:lnSpc>
              <a:spcBef>
                <a:spcPts val="0"/>
              </a:spcBef>
              <a:spcAft>
                <a:spcPts val="0"/>
              </a:spcAft>
              <a:buClr>
                <a:srgbClr val="0070C0"/>
              </a:buClr>
              <a:buSzPts val="4800"/>
              <a:buFont typeface="Century Gothic"/>
              <a:buNone/>
              <a:defRPr/>
            </a:pPr>
            <a:r>
              <a:rPr lang="it-IT" sz="4300">
                <a:solidFill>
                  <a:srgbClr val="0070C0"/>
                </a:solidFill>
                <a:latin typeface="Century Gothic"/>
                <a:ea typeface="Century Gothic"/>
                <a:cs typeface="Century Gothic"/>
              </a:rPr>
              <a:t>Next steps</a:t>
            </a:r>
            <a:endParaRPr sz="4400" b="0" i="0" u="none" strike="noStrike" cap="none">
              <a:solidFill>
                <a:srgbClr val="3278B1"/>
              </a:solidFill>
              <a:latin typeface="Calibri"/>
              <a:ea typeface="Calibri"/>
              <a:cs typeface="Calibri"/>
            </a:endParaRPr>
          </a:p>
        </p:txBody>
      </p:sp>
      <p:graphicFrame>
        <p:nvGraphicFramePr>
          <p:cNvPr id="421" name="Google Shape;421;g2ee5ebd5be6_0_175"/>
          <p:cNvGraphicFramePr>
            <a:graphicFrameLocks xmlns:a="http://schemas.openxmlformats.org/drawingml/2006/main"/>
          </p:cNvGraphicFramePr>
          <p:nvPr/>
        </p:nvGraphicFramePr>
        <p:xfrm>
          <a:off x="838197" y="1322402"/>
          <a:ext cx="10502875" cy="4788975"/>
        </p:xfrm>
        <a:graphic>
          <a:graphicData uri="http://schemas.openxmlformats.org/drawingml/2006/table">
            <a:tbl>
              <a:tblPr firstRow="0" firstCol="0" lastRow="0" lastCol="0" bandRow="0" bandCol="0">
                <a:tableStyleId>{C8F9F760-227C-4DAF-BBF5-05ED125228A4}</a:tableStyleId>
                <a:noFill/>
              </a:tblPr>
              <a:tblGrid>
                <a:gridCol w="2100575"/>
                <a:gridCol w="2100575"/>
                <a:gridCol w="2100575"/>
                <a:gridCol w="2100575"/>
                <a:gridCol w="2100575"/>
              </a:tblGrid>
              <a:tr h="2507175">
                <a:tc>
                  <a:txBody>
                    <a:bodyPr/>
                    <a:p>
                      <a:pPr marL="0" marR="0" lvl="0" indent="0" algn="ctr">
                        <a:lnSpc>
                          <a:spcPct val="100000"/>
                        </a:lnSpc>
                        <a:spcBef>
                          <a:spcPts val="0"/>
                        </a:spcBef>
                        <a:spcAft>
                          <a:spcPts val="0"/>
                        </a:spcAft>
                        <a:buClr>
                          <a:srgbClr val="000000"/>
                        </a:buClr>
                        <a:buSzPts val="1800"/>
                        <a:buFont typeface="Arial"/>
                        <a:buNone/>
                        <a:defRPr/>
                      </a:pPr>
                      <a:br>
                        <a:rPr lang="it-IT" sz="1800" b="0" u="none" strike="noStrike" cap="none"/>
                      </a:br>
                      <a:r>
                        <a:rPr lang="it-IT" sz="1800" b="0" u="none" strike="noStrike" cap="none"/>
                        <a:t>Startin</a:t>
                      </a:r>
                      <a:r>
                        <a:rPr lang="it-IT" sz="1800"/>
                        <a:t>g from Autumn 2024 d</a:t>
                      </a:r>
                      <a:r>
                        <a:rPr lang="it-IT" sz="1800" b="0" u="none" strike="noStrike" cap="none"/>
                        <a:t>elivery of </a:t>
                      </a:r>
                      <a:br>
                        <a:rPr lang="it-IT" sz="1800" b="0" u="none" strike="noStrike" cap="none"/>
                      </a:br>
                      <a:r>
                        <a:rPr lang="it-IT" sz="1800" b="1" u="none" strike="noStrike" cap="none">
                          <a:solidFill>
                            <a:srgbClr val="0070C0"/>
                          </a:solidFill>
                        </a:rPr>
                        <a:t>Training of Trainers</a:t>
                      </a:r>
                      <a:r>
                        <a:rPr lang="it-IT" sz="1800" b="0" u="none" strike="noStrike" cap="none"/>
                        <a:t> activities</a:t>
                      </a: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c>
                  <a:txBody>
                    <a:bodyPr/>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c>
                  <a:txBody>
                    <a:bodyPr/>
                    <a:p>
                      <a:pPr marL="0" marR="0" lvl="0" indent="0" algn="ctr">
                        <a:lnSpc>
                          <a:spcPct val="100000"/>
                        </a:lnSpc>
                        <a:spcBef>
                          <a:spcPts val="0"/>
                        </a:spcBef>
                        <a:spcAft>
                          <a:spcPts val="0"/>
                        </a:spcAft>
                        <a:buClr>
                          <a:srgbClr val="000000"/>
                        </a:buClr>
                        <a:buSzPts val="1800"/>
                        <a:buFont typeface="Arial"/>
                        <a:buNone/>
                        <a:defRPr/>
                      </a:pPr>
                      <a:r>
                        <a:rPr lang="it-IT" sz="1800" b="0" i="0" u="none" strike="noStrike" cap="none">
                          <a:solidFill>
                            <a:schemeClr val="dk1"/>
                          </a:solidFill>
                          <a:latin typeface="Calibri"/>
                          <a:ea typeface="Calibri"/>
                          <a:cs typeface="Calibri"/>
                        </a:rPr>
                        <a:t>Continuous engagement with </a:t>
                      </a:r>
                      <a:r>
                        <a:rPr lang="it-IT" sz="1800" b="1" i="0" u="none" strike="noStrike" cap="none">
                          <a:solidFill>
                            <a:srgbClr val="0070C0"/>
                          </a:solidFill>
                          <a:latin typeface="Calibri"/>
                          <a:ea typeface="Calibri"/>
                          <a:cs typeface="Calibri"/>
                        </a:rPr>
                        <a:t>EOSC partnership and projects</a:t>
                      </a:r>
                      <a:r>
                        <a:rPr lang="it-IT" sz="1800" b="0" i="0" u="none" strike="noStrike" cap="none">
                          <a:solidFill>
                            <a:schemeClr val="dk1"/>
                          </a:solidFill>
                          <a:latin typeface="Calibri"/>
                          <a:ea typeface="Calibri"/>
                          <a:cs typeface="Calibri"/>
                        </a:rPr>
                        <a:t> </a:t>
                      </a:r>
                      <a:r>
                        <a:rPr lang="it-IT" sz="1800" b="0" u="none" strike="noStrike" cap="none"/>
                        <a:t>on </a:t>
                      </a:r>
                      <a:r>
                        <a:rPr lang="it-IT" sz="1800" b="0" i="0" u="none" strike="noStrike" cap="none">
                          <a:solidFill>
                            <a:schemeClr val="dk1"/>
                          </a:solidFill>
                          <a:latin typeface="Calibri"/>
                          <a:ea typeface="Calibri"/>
                          <a:cs typeface="Calibri"/>
                        </a:rPr>
                        <a:t>Skills&amp;Training activities</a:t>
                      </a:r>
                      <a:endParaRPr sz="1800" b="0" i="0" u="none" strike="noStrike" cap="none">
                        <a:solidFill>
                          <a:schemeClr val="dk1"/>
                        </a:solidFill>
                        <a:latin typeface="Calibri"/>
                        <a:ea typeface="Calibri"/>
                        <a:cs typeface="Calibri"/>
                      </a:endParaRPr>
                    </a:p>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c>
                  <a:txBody>
                    <a:bodyPr/>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c>
                  <a:txBody>
                    <a:bodyPr/>
                    <a:p>
                      <a:pPr marL="0" marR="0" lvl="0" indent="0" algn="ctr">
                        <a:lnSpc>
                          <a:spcPct val="100000"/>
                        </a:lnSpc>
                        <a:spcBef>
                          <a:spcPts val="0"/>
                        </a:spcBef>
                        <a:spcAft>
                          <a:spcPts val="0"/>
                        </a:spcAft>
                        <a:buClr>
                          <a:srgbClr val="000000"/>
                        </a:buClr>
                        <a:buSzPts val="1800"/>
                        <a:buFont typeface="Arial"/>
                        <a:buNone/>
                        <a:defRPr/>
                      </a:pPr>
                      <a:r>
                        <a:rPr lang="it-IT" sz="1800" b="0" i="0" u="none" strike="noStrike" cap="none">
                          <a:solidFill>
                            <a:schemeClr val="dk1"/>
                          </a:solidFill>
                          <a:latin typeface="Calibri"/>
                          <a:ea typeface="Calibri"/>
                          <a:cs typeface="Calibri"/>
                        </a:rPr>
                        <a:t>Selecting a set of </a:t>
                      </a:r>
                      <a:r>
                        <a:rPr lang="it-IT" sz="1800" b="1">
                          <a:solidFill>
                            <a:srgbClr val="0070C0"/>
                          </a:solidFill>
                          <a:latin typeface="Calibri"/>
                          <a:ea typeface="Calibri"/>
                          <a:cs typeface="Calibri"/>
                        </a:rPr>
                        <a:t>interoperable IT services</a:t>
                      </a:r>
                      <a:r>
                        <a:rPr lang="it-IT" sz="1800" b="0" i="0" u="none" strike="noStrike" cap="none">
                          <a:solidFill>
                            <a:schemeClr val="dk1"/>
                          </a:solidFill>
                          <a:latin typeface="Calibri"/>
                          <a:ea typeface="Calibri"/>
                          <a:cs typeface="Calibri"/>
                        </a:rPr>
                        <a:t> facilitating the CCs alignment</a:t>
                      </a:r>
                      <a:endParaRPr/>
                    </a:p>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r>
              <a:tr h="2281800">
                <a:tc>
                  <a:txBody>
                    <a:bodyPr/>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c>
                  <a:txBody>
                    <a:bodyPr/>
                    <a:p>
                      <a:pPr marL="0" marR="0" lvl="0" indent="0" algn="ctr">
                        <a:lnSpc>
                          <a:spcPct val="100000"/>
                        </a:lnSpc>
                        <a:spcBef>
                          <a:spcPts val="0"/>
                        </a:spcBef>
                        <a:spcAft>
                          <a:spcPts val="0"/>
                        </a:spcAft>
                        <a:buClr>
                          <a:srgbClr val="000000"/>
                        </a:buClr>
                        <a:buSzPts val="1800"/>
                        <a:buFont typeface="Arial"/>
                        <a:buNone/>
                        <a:defRPr/>
                      </a:pPr>
                      <a:r>
                        <a:rPr lang="it-IT" sz="1800" b="0" u="none" strike="noStrike" cap="none"/>
                        <a:t>Strengthen </a:t>
                      </a:r>
                      <a:r>
                        <a:rPr lang="it-IT" sz="1800" b="1" i="0" u="none" strike="noStrike" cap="none">
                          <a:solidFill>
                            <a:srgbClr val="0070C0"/>
                          </a:solidFill>
                          <a:latin typeface="Calibri"/>
                          <a:ea typeface="Calibri"/>
                          <a:cs typeface="Calibri"/>
                        </a:rPr>
                        <a:t>Competence Centre network</a:t>
                      </a:r>
                      <a:r>
                        <a:rPr lang="it-IT" sz="1800" b="0" u="none" strike="noStrike" cap="none"/>
                        <a:t> engaging with professionals and user support networks</a:t>
                      </a: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c>
                  <a:txBody>
                    <a:bodyPr/>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c>
                  <a:txBody>
                    <a:bodyPr/>
                    <a:p>
                      <a:pPr marL="0" marR="0" lvl="0" indent="0" algn="ctr">
                        <a:lnSpc>
                          <a:spcPct val="100000"/>
                        </a:lnSpc>
                        <a:spcBef>
                          <a:spcPts val="0"/>
                        </a:spcBef>
                        <a:spcAft>
                          <a:spcPts val="0"/>
                        </a:spcAft>
                        <a:buClr>
                          <a:srgbClr val="000000"/>
                        </a:buClr>
                        <a:buSzPts val="1800"/>
                        <a:buFont typeface="Arial"/>
                        <a:buNone/>
                        <a:defRPr/>
                      </a:pPr>
                      <a:r>
                        <a:rPr lang="it-IT" sz="1800" b="1" i="0" u="none" strike="noStrike" cap="none">
                          <a:solidFill>
                            <a:srgbClr val="0070C0"/>
                          </a:solidFill>
                          <a:latin typeface="Calibri"/>
                          <a:ea typeface="Calibri"/>
                          <a:cs typeface="Calibri"/>
                        </a:rPr>
                        <a:t>Sustainability </a:t>
                      </a:r>
                      <a:r>
                        <a:rPr lang="it-IT" sz="1800" b="0" i="0" u="none" strike="noStrike" cap="none">
                          <a:solidFill>
                            <a:schemeClr val="dk1"/>
                          </a:solidFill>
                          <a:latin typeface="Calibri"/>
                          <a:ea typeface="Calibri"/>
                          <a:cs typeface="Calibri"/>
                        </a:rPr>
                        <a:t>discussion </a:t>
                      </a:r>
                      <a:r>
                        <a:rPr lang="it-IT" sz="1800" u="none" strike="noStrike" cap="none"/>
                        <a:t>involving relevant actors and </a:t>
                      </a:r>
                      <a:r>
                        <a:rPr lang="it-IT" sz="1800" b="0" i="0" u="none" strike="noStrike" cap="none">
                          <a:solidFill>
                            <a:schemeClr val="dk1"/>
                          </a:solidFill>
                          <a:latin typeface="Calibri"/>
                          <a:ea typeface="Calibri"/>
                          <a:cs typeface="Calibri"/>
                        </a:rPr>
                        <a:t>EOSC partnership</a:t>
                      </a: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c>
                  <a:txBody>
                    <a:bodyPr/>
                    <a:p>
                      <a:pPr marL="0" marR="0" lvl="0" indent="0" algn="ctr">
                        <a:lnSpc>
                          <a:spcPct val="100000"/>
                        </a:lnSpc>
                        <a:spcBef>
                          <a:spcPts val="0"/>
                        </a:spcBef>
                        <a:spcAft>
                          <a:spcPts val="0"/>
                        </a:spcAft>
                        <a:buClr>
                          <a:srgbClr val="000000"/>
                        </a:buClr>
                        <a:buSzPts val="1800"/>
                        <a:buFont typeface="Arial"/>
                        <a:buNone/>
                        <a:defRPr/>
                      </a:pPr>
                      <a:endParaRPr sz="1800" b="0" u="none" strike="noStrike" cap="none"/>
                    </a:p>
                  </a:txBody>
                  <a:tcPr marL="91450" marR="91450" marT="45725" marB="45725" anchor="ctr">
                    <a:lnL w="9525" algn="ctr">
                      <a:solidFill>
                        <a:srgbClr val="000000">
                          <a:alpha val="0"/>
                        </a:srgbClr>
                      </a:solidFill>
                    </a:lnL>
                    <a:lnR w="9525" algn="ctr">
                      <a:solidFill>
                        <a:srgbClr val="000000">
                          <a:alpha val="0"/>
                        </a:srgbClr>
                      </a:solidFill>
                    </a:lnR>
                    <a:lnT w="9525" algn="ctr">
                      <a:solidFill>
                        <a:srgbClr val="000000">
                          <a:alpha val="0"/>
                        </a:srgbClr>
                      </a:solidFill>
                    </a:lnT>
                    <a:lnB w="9525" algn="ctr">
                      <a:solidFill>
                        <a:srgbClr val="000000">
                          <a:alpha val="0"/>
                        </a:srgbClr>
                      </a:solidFill>
                    </a:lnB>
                  </a:tcPr>
                </a:tc>
              </a:tr>
            </a:tbl>
          </a:graphicData>
        </a:graphic>
      </p:graphicFrame>
      <p:sp>
        <p:nvSpPr>
          <p:cNvPr id="422" name="Google Shape;422;g2ee5ebd5be6_0_175"/>
          <p:cNvSpPr/>
          <p:nvPr/>
        </p:nvSpPr>
        <p:spPr bwMode="auto">
          <a:xfrm>
            <a:off x="1144800" y="4222464"/>
            <a:ext cx="1440000" cy="1440000"/>
          </a:xfrm>
          <a:prstGeom prst="ellipse">
            <a:avLst/>
          </a:prstGeom>
          <a:solidFill>
            <a:srgbClr val="3278B1"/>
          </a:solidFill>
          <a:ln>
            <a:noFill/>
          </a:ln>
        </p:spPr>
        <p:txBody>
          <a:bodyPr spcFirstLastPara="1" wrap="square" lIns="0" tIns="0" rIns="0" bIns="0"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0" i="0" u="none" strike="noStrike" cap="none">
              <a:solidFill>
                <a:schemeClr val="dk1"/>
              </a:solidFill>
              <a:latin typeface="Calibri"/>
              <a:ea typeface="Calibri"/>
              <a:cs typeface="Calibri"/>
            </a:endParaRPr>
          </a:p>
        </p:txBody>
      </p:sp>
      <p:sp>
        <p:nvSpPr>
          <p:cNvPr id="423" name="Google Shape;423;g2ee5ebd5be6_0_175"/>
          <p:cNvSpPr/>
          <p:nvPr/>
        </p:nvSpPr>
        <p:spPr bwMode="auto">
          <a:xfrm>
            <a:off x="5375998" y="4222464"/>
            <a:ext cx="1440000" cy="1440000"/>
          </a:xfrm>
          <a:prstGeom prst="ellipse">
            <a:avLst/>
          </a:prstGeom>
          <a:solidFill>
            <a:srgbClr val="3278B1">
              <a:alpha val="63919"/>
            </a:srgbClr>
          </a:solidFill>
          <a:ln>
            <a:noFill/>
          </a:ln>
        </p:spPr>
        <p:txBody>
          <a:bodyPr spcFirstLastPara="1" wrap="square" lIns="0" tIns="0" rIns="0" bIns="0"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0" i="0" u="none" strike="noStrike" cap="none">
              <a:solidFill>
                <a:schemeClr val="dk1"/>
              </a:solidFill>
              <a:latin typeface="Calibri"/>
              <a:ea typeface="Calibri"/>
              <a:cs typeface="Calibri"/>
            </a:endParaRPr>
          </a:p>
        </p:txBody>
      </p:sp>
      <p:sp>
        <p:nvSpPr>
          <p:cNvPr id="424" name="Google Shape;424;g2ee5ebd5be6_0_175"/>
          <p:cNvSpPr/>
          <p:nvPr/>
        </p:nvSpPr>
        <p:spPr bwMode="auto">
          <a:xfrm>
            <a:off x="3235001" y="2014355"/>
            <a:ext cx="1440000" cy="1440000"/>
          </a:xfrm>
          <a:prstGeom prst="ellipse">
            <a:avLst/>
          </a:prstGeom>
          <a:solidFill>
            <a:srgbClr val="3278B1">
              <a:alpha val="76080"/>
            </a:srgbClr>
          </a:solidFill>
          <a:ln>
            <a:noFill/>
          </a:ln>
        </p:spPr>
        <p:txBody>
          <a:bodyPr spcFirstLastPara="1" wrap="square" lIns="0" tIns="0" rIns="0" bIns="0"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0" i="0" u="none" strike="noStrike" cap="none">
              <a:solidFill>
                <a:schemeClr val="dk1"/>
              </a:solidFill>
              <a:latin typeface="Calibri"/>
              <a:ea typeface="Calibri"/>
              <a:cs typeface="Calibri"/>
            </a:endParaRPr>
          </a:p>
        </p:txBody>
      </p:sp>
      <p:sp>
        <p:nvSpPr>
          <p:cNvPr id="425" name="Google Shape;425;g2ee5ebd5be6_0_175"/>
          <p:cNvSpPr/>
          <p:nvPr/>
        </p:nvSpPr>
        <p:spPr bwMode="auto">
          <a:xfrm>
            <a:off x="7479636" y="2014355"/>
            <a:ext cx="1440000" cy="1440000"/>
          </a:xfrm>
          <a:prstGeom prst="ellipse">
            <a:avLst/>
          </a:prstGeom>
          <a:solidFill>
            <a:srgbClr val="3278B1">
              <a:alpha val="52940"/>
            </a:srgbClr>
          </a:solidFill>
          <a:ln>
            <a:noFill/>
          </a:ln>
        </p:spPr>
        <p:txBody>
          <a:bodyPr spcFirstLastPara="1" wrap="square" lIns="0" tIns="0" rIns="0" bIns="0"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0" i="0" u="none" strike="noStrike" cap="none">
              <a:solidFill>
                <a:schemeClr val="dk1"/>
              </a:solidFill>
              <a:latin typeface="Calibri"/>
              <a:ea typeface="Calibri"/>
              <a:cs typeface="Calibri"/>
            </a:endParaRPr>
          </a:p>
        </p:txBody>
      </p:sp>
      <p:sp>
        <p:nvSpPr>
          <p:cNvPr id="426" name="Google Shape;426;g2ee5ebd5be6_0_175"/>
          <p:cNvSpPr/>
          <p:nvPr/>
        </p:nvSpPr>
        <p:spPr bwMode="auto">
          <a:xfrm>
            <a:off x="9578836" y="4222464"/>
            <a:ext cx="1440000" cy="1440000"/>
          </a:xfrm>
          <a:prstGeom prst="ellipse">
            <a:avLst/>
          </a:prstGeom>
          <a:solidFill>
            <a:srgbClr val="3278B1">
              <a:alpha val="43140"/>
            </a:srgbClr>
          </a:solidFill>
          <a:ln>
            <a:noFill/>
          </a:ln>
        </p:spPr>
        <p:txBody>
          <a:bodyPr spcFirstLastPara="1" wrap="square" lIns="0" tIns="0" rIns="0" bIns="0"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0" i="0" u="none" strike="noStrike" cap="none">
              <a:solidFill>
                <a:schemeClr val="dk1"/>
              </a:solidFill>
              <a:latin typeface="Calibri"/>
              <a:ea typeface="Calibri"/>
              <a:cs typeface="Calibri"/>
            </a:endParaRPr>
          </a:p>
        </p:txBody>
      </p:sp>
      <p:cxnSp>
        <p:nvCxnSpPr>
          <p:cNvPr id="427" name="Google Shape;427;g2ee5ebd5be6_0_175"/>
          <p:cNvCxnSpPr>
            <a:cxnSpLocks/>
          </p:cNvCxnSpPr>
          <p:nvPr/>
        </p:nvCxnSpPr>
        <p:spPr bwMode="auto">
          <a:xfrm>
            <a:off x="1864800" y="3383664"/>
            <a:ext cx="0" cy="943200"/>
          </a:xfrm>
          <a:prstGeom prst="straightConnector1">
            <a:avLst/>
          </a:prstGeom>
          <a:noFill/>
          <a:ln w="28575" cap="flat" cmpd="sng">
            <a:solidFill>
              <a:srgbClr val="3278B1"/>
            </a:solidFill>
            <a:prstDash val="solid"/>
            <a:miter lim="800000"/>
            <a:headEnd type="oval" w="lg" len="lg"/>
            <a:tailEnd type="oval" w="lg" len="lg"/>
          </a:ln>
        </p:spPr>
      </p:cxnSp>
      <p:cxnSp>
        <p:nvCxnSpPr>
          <p:cNvPr id="428" name="Google Shape;428;g2ee5ebd5be6_0_175"/>
          <p:cNvCxnSpPr>
            <a:cxnSpLocks/>
          </p:cNvCxnSpPr>
          <p:nvPr/>
        </p:nvCxnSpPr>
        <p:spPr bwMode="auto">
          <a:xfrm>
            <a:off x="4018797" y="3067456"/>
            <a:ext cx="0" cy="943200"/>
          </a:xfrm>
          <a:prstGeom prst="straightConnector1">
            <a:avLst/>
          </a:prstGeom>
          <a:noFill/>
          <a:ln w="28575" cap="flat" cmpd="sng">
            <a:solidFill>
              <a:srgbClr val="6197C3"/>
            </a:solidFill>
            <a:prstDash val="solid"/>
            <a:miter lim="800000"/>
            <a:headEnd type="oval" w="lg" len="lg"/>
            <a:tailEnd type="oval" w="lg" len="lg"/>
          </a:ln>
        </p:spPr>
      </p:cxnSp>
      <p:cxnSp>
        <p:nvCxnSpPr>
          <p:cNvPr id="429" name="Google Shape;429;g2ee5ebd5be6_0_175"/>
          <p:cNvCxnSpPr>
            <a:cxnSpLocks/>
          </p:cNvCxnSpPr>
          <p:nvPr/>
        </p:nvCxnSpPr>
        <p:spPr bwMode="auto">
          <a:xfrm>
            <a:off x="8199636" y="3689498"/>
            <a:ext cx="0" cy="613800"/>
          </a:xfrm>
          <a:prstGeom prst="straightConnector1">
            <a:avLst/>
          </a:prstGeom>
          <a:noFill/>
          <a:ln w="28575" cap="flat" cmpd="sng">
            <a:solidFill>
              <a:srgbClr val="90B6D5"/>
            </a:solidFill>
            <a:prstDash val="solid"/>
            <a:miter lim="800000"/>
            <a:headEnd type="oval" w="lg" len="lg"/>
            <a:tailEnd type="oval" w="lg" len="lg"/>
          </a:ln>
        </p:spPr>
      </p:cxnSp>
      <p:pic>
        <p:nvPicPr>
          <p:cNvPr id="430" name="Google Shape;430;g2ee5ebd5be6_0_175"/>
          <p:cNvPicPr/>
          <p:nvPr/>
        </p:nvPicPr>
        <p:blipFill>
          <a:blip r:embed="rId3">
            <a:alphaModFix/>
          </a:blip>
          <a:srcRect l="0" t="61089" r="0" b="0"/>
          <a:stretch/>
        </p:blipFill>
        <p:spPr bwMode="auto">
          <a:xfrm>
            <a:off x="7656800" y="2805531"/>
            <a:ext cx="1085675" cy="422450"/>
          </a:xfrm>
          <a:prstGeom prst="rect">
            <a:avLst/>
          </a:prstGeom>
          <a:noFill/>
          <a:ln>
            <a:noFill/>
          </a:ln>
        </p:spPr>
      </p:pic>
      <p:pic>
        <p:nvPicPr>
          <p:cNvPr id="431" name="Google Shape;431;g2ee5ebd5be6_0_175"/>
          <p:cNvPicPr/>
          <p:nvPr/>
        </p:nvPicPr>
        <p:blipFill>
          <a:blip r:embed="rId4">
            <a:alphaModFix/>
          </a:blip>
          <a:stretch/>
        </p:blipFill>
        <p:spPr bwMode="auto">
          <a:xfrm>
            <a:off x="7809175" y="2133831"/>
            <a:ext cx="833833" cy="655325"/>
          </a:xfrm>
          <a:prstGeom prst="rect">
            <a:avLst/>
          </a:prstGeom>
          <a:noFill/>
          <a:ln>
            <a:noFill/>
          </a:ln>
        </p:spPr>
      </p:pic>
      <p:cxnSp>
        <p:nvCxnSpPr>
          <p:cNvPr id="432" name="Google Shape;432;g2ee5ebd5be6_0_175"/>
          <p:cNvCxnSpPr>
            <a:cxnSpLocks/>
          </p:cNvCxnSpPr>
          <p:nvPr/>
        </p:nvCxnSpPr>
        <p:spPr bwMode="auto">
          <a:xfrm>
            <a:off x="6095998" y="3383664"/>
            <a:ext cx="0" cy="943200"/>
          </a:xfrm>
          <a:prstGeom prst="straightConnector1">
            <a:avLst/>
          </a:prstGeom>
          <a:noFill/>
          <a:ln w="28575" cap="flat" cmpd="sng">
            <a:solidFill>
              <a:srgbClr val="7AA7CC"/>
            </a:solidFill>
            <a:prstDash val="solid"/>
            <a:miter lim="800000"/>
            <a:headEnd type="oval" w="lg" len="lg"/>
            <a:tailEnd type="oval" w="lg" len="lg"/>
          </a:ln>
        </p:spPr>
      </p:cxnSp>
      <p:cxnSp>
        <p:nvCxnSpPr>
          <p:cNvPr id="433" name="Google Shape;433;g2ee5ebd5be6_0_175"/>
          <p:cNvCxnSpPr>
            <a:cxnSpLocks/>
          </p:cNvCxnSpPr>
          <p:nvPr/>
        </p:nvCxnSpPr>
        <p:spPr bwMode="auto">
          <a:xfrm>
            <a:off x="10298836" y="2957364"/>
            <a:ext cx="21899" cy="1016100"/>
          </a:xfrm>
          <a:prstGeom prst="straightConnector1">
            <a:avLst/>
          </a:prstGeom>
          <a:noFill/>
          <a:ln w="28575" cap="flat" cmpd="sng">
            <a:solidFill>
              <a:srgbClr val="A5C4DD"/>
            </a:solidFill>
            <a:prstDash val="solid"/>
            <a:miter lim="800000"/>
            <a:headEnd type="oval" w="lg" len="lg"/>
            <a:tailEnd type="oval" w="lg" len="lg"/>
          </a:ln>
        </p:spPr>
      </p:cxnSp>
      <p:pic>
        <p:nvPicPr>
          <p:cNvPr id="434" name="Google Shape;434;g2ee5ebd5be6_0_175"/>
          <p:cNvPicPr/>
          <p:nvPr/>
        </p:nvPicPr>
        <p:blipFill>
          <a:blip r:embed="rId4">
            <a:alphaModFix/>
          </a:blip>
          <a:stretch/>
        </p:blipFill>
        <p:spPr bwMode="auto">
          <a:xfrm>
            <a:off x="3341626" y="2404368"/>
            <a:ext cx="537515" cy="422462"/>
          </a:xfrm>
          <a:prstGeom prst="rect">
            <a:avLst/>
          </a:prstGeom>
          <a:noFill/>
          <a:ln>
            <a:noFill/>
          </a:ln>
        </p:spPr>
      </p:pic>
      <p:pic>
        <p:nvPicPr>
          <p:cNvPr id="435" name="Google Shape;435;g2ee5ebd5be6_0_175"/>
          <p:cNvPicPr/>
          <p:nvPr/>
        </p:nvPicPr>
        <p:blipFill>
          <a:blip r:embed="rId5">
            <a:alphaModFix/>
          </a:blip>
          <a:stretch/>
        </p:blipFill>
        <p:spPr bwMode="auto">
          <a:xfrm>
            <a:off x="3607499" y="2267647"/>
            <a:ext cx="935865" cy="935865"/>
          </a:xfrm>
          <a:prstGeom prst="rect">
            <a:avLst/>
          </a:prstGeom>
          <a:noFill/>
          <a:ln>
            <a:noFill/>
          </a:ln>
        </p:spPr>
      </p:pic>
      <p:pic>
        <p:nvPicPr>
          <p:cNvPr id="436" name="Google Shape;436;g2ee5ebd5be6_0_175"/>
          <p:cNvPicPr/>
          <p:nvPr/>
        </p:nvPicPr>
        <p:blipFill>
          <a:blip r:embed="rId6">
            <a:alphaModFix/>
          </a:blip>
          <a:stretch/>
        </p:blipFill>
        <p:spPr bwMode="auto">
          <a:xfrm>
            <a:off x="5431484" y="4303364"/>
            <a:ext cx="1297343" cy="1297343"/>
          </a:xfrm>
          <a:prstGeom prst="rect">
            <a:avLst/>
          </a:prstGeom>
          <a:noFill/>
          <a:ln>
            <a:noFill/>
          </a:ln>
        </p:spPr>
      </p:pic>
      <p:pic>
        <p:nvPicPr>
          <p:cNvPr id="437" name="Google Shape;437;g2ee5ebd5be6_0_175"/>
          <p:cNvPicPr/>
          <p:nvPr/>
        </p:nvPicPr>
        <p:blipFill>
          <a:blip r:embed="rId7">
            <a:alphaModFix/>
          </a:blip>
          <a:stretch/>
        </p:blipFill>
        <p:spPr bwMode="auto">
          <a:xfrm>
            <a:off x="9702934" y="4356133"/>
            <a:ext cx="1191802" cy="1191803"/>
          </a:xfrm>
          <a:prstGeom prst="rect">
            <a:avLst/>
          </a:prstGeom>
          <a:noFill/>
          <a:ln>
            <a:noFill/>
          </a:ln>
        </p:spPr>
      </p:pic>
      <p:pic>
        <p:nvPicPr>
          <p:cNvPr id="438" name="Google Shape;438;g2ee5ebd5be6_0_175"/>
          <p:cNvPicPr/>
          <p:nvPr/>
        </p:nvPicPr>
        <p:blipFill>
          <a:blip r:embed="rId8">
            <a:alphaModFix/>
          </a:blip>
          <a:stretch/>
        </p:blipFill>
        <p:spPr bwMode="auto">
          <a:xfrm>
            <a:off x="1397285" y="4474949"/>
            <a:ext cx="935028" cy="935028"/>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43" name="Google Shape;443;p131"/>
          <p:cNvSpPr txBox="1">
            <a:spLocks noGrp="1"/>
          </p:cNvSpPr>
          <p:nvPr>
            <p:ph type="title"/>
          </p:nvPr>
        </p:nvSpPr>
        <p:spPr bwMode="auto">
          <a:xfrm>
            <a:off x="84841" y="2941167"/>
            <a:ext cx="6155703" cy="1785380"/>
          </a:xfrm>
          <a:prstGeom prst="rect">
            <a:avLst/>
          </a:prstGeom>
          <a:noFill/>
          <a:ln>
            <a:noFill/>
          </a:ln>
        </p:spPr>
        <p:txBody>
          <a:bodyPr spcFirstLastPara="1" wrap="square" lIns="91425" tIns="45700" rIns="91425" bIns="45700" anchor="t" anchorCtr="0">
            <a:noAutofit/>
          </a:bodyPr>
          <a:lstStyle/>
          <a:p>
            <a:pPr marL="0" marR="0" lvl="0" indent="0" algn="l">
              <a:lnSpc>
                <a:spcPct val="90000"/>
              </a:lnSpc>
              <a:spcBef>
                <a:spcPts val="0"/>
              </a:spcBef>
              <a:spcAft>
                <a:spcPts val="0"/>
              </a:spcAft>
              <a:buClr>
                <a:srgbClr val="0070C0"/>
              </a:buClr>
              <a:buSzPts val="4400"/>
              <a:buFont typeface="Century Gothic"/>
              <a:buNone/>
              <a:defRPr/>
            </a:pPr>
            <a:r>
              <a:rPr lang="it-IT" sz="4400" b="0" i="0" u="none" strike="noStrike" cap="none">
                <a:solidFill>
                  <a:schemeClr val="accent2"/>
                </a:solidFill>
                <a:latin typeface="Century Gothic"/>
                <a:ea typeface="Century Gothic"/>
                <a:cs typeface="Century Gothic"/>
              </a:rPr>
              <a:t>Thank you!</a:t>
            </a:r>
            <a:br>
              <a:rPr lang="it-IT" sz="4400" b="0" i="0" u="none" strike="noStrike" cap="none">
                <a:solidFill>
                  <a:schemeClr val="accent2"/>
                </a:solidFill>
                <a:latin typeface="Century Gothic"/>
                <a:ea typeface="Century Gothic"/>
                <a:cs typeface="Century Gothic"/>
              </a:rPr>
            </a:br>
            <a:r>
              <a:rPr lang="it-IT" sz="4400">
                <a:solidFill>
                  <a:schemeClr val="accent2"/>
                </a:solidFill>
                <a:latin typeface="Century Gothic"/>
                <a:ea typeface="Century Gothic"/>
                <a:cs typeface="Century Gothic"/>
              </a:rPr>
              <a:t>Questions?</a:t>
            </a:r>
            <a:endParaRPr sz="4400" b="0" i="0" u="none" strike="noStrike" cap="none">
              <a:solidFill>
                <a:schemeClr val="accent2"/>
              </a:solidFill>
              <a:latin typeface="Century Gothic"/>
              <a:ea typeface="Century Gothic"/>
              <a:cs typeface="Century Gothic"/>
            </a:endParaRPr>
          </a:p>
          <a:p>
            <a:pPr marL="0" marR="0" lvl="0" indent="0" algn="l">
              <a:lnSpc>
                <a:spcPct val="90000"/>
              </a:lnSpc>
              <a:spcBef>
                <a:spcPts val="0"/>
              </a:spcBef>
              <a:spcAft>
                <a:spcPts val="0"/>
              </a:spcAft>
              <a:buClr>
                <a:srgbClr val="0070C0"/>
              </a:buClr>
              <a:buSzPts val="4400"/>
              <a:buFont typeface="Century Gothic"/>
              <a:buNone/>
              <a:defRPr/>
            </a:pPr>
            <a:endParaRPr sz="4400">
              <a:solidFill>
                <a:schemeClr val="accent2"/>
              </a:solidFill>
              <a:latin typeface="Century Gothic"/>
              <a:ea typeface="Century Gothic"/>
              <a:cs typeface="Century Gothic"/>
            </a:endParaRPr>
          </a:p>
          <a:p>
            <a:pPr lvl="0">
              <a:buClr>
                <a:srgbClr val="0070C0"/>
              </a:buClr>
              <a:buSzPts val="4400"/>
              <a:defRPr/>
            </a:pPr>
            <a:r>
              <a:rPr lang="it-IT" sz="1800">
                <a:solidFill>
                  <a:schemeClr val="accent2"/>
                </a:solidFill>
                <a:latin typeface="Century Gothic"/>
                <a:ea typeface="Century Gothic"/>
                <a:cs typeface="Century Gothic"/>
              </a:rPr>
              <a:t>Credit: </a:t>
            </a:r>
            <a:r>
              <a:rPr lang="en-US" sz="1800">
                <a:solidFill>
                  <a:schemeClr val="accent2"/>
                </a:solidFill>
                <a:latin typeface="Century Gothic"/>
                <a:ea typeface="Century Gothic"/>
                <a:cs typeface="Century Gothic"/>
              </a:rPr>
              <a:t>The slides of this presentation were created by GARR (project coordinator of Skills4EOSC)</a:t>
            </a:r>
            <a:r>
              <a:rPr lang="it-IT" sz="1800">
                <a:solidFill>
                  <a:schemeClr val="accent2"/>
                </a:solidFill>
                <a:latin typeface="Century Gothic"/>
                <a:ea typeface="Century Gothic"/>
                <a:cs typeface="Century Gothic"/>
              </a:rPr>
              <a:t> </a:t>
            </a:r>
            <a:br>
              <a:rPr lang="it-IT" sz="1800">
                <a:solidFill>
                  <a:schemeClr val="accent2"/>
                </a:solidFill>
                <a:latin typeface="Century Gothic"/>
                <a:ea typeface="Century Gothic"/>
                <a:cs typeface="Century Gothic"/>
              </a:rPr>
            </a:br>
            <a:r>
              <a:rPr lang="it-IT" sz="1800">
                <a:solidFill>
                  <a:srgbClr val="79B418"/>
                </a:solidFill>
                <a:latin typeface="Century Gothic"/>
                <a:ea typeface="Arial"/>
                <a:cs typeface="Arial"/>
              </a:rPr>
              <a:t>Project coordinator office</a:t>
            </a:r>
            <a:r>
              <a:rPr lang="it-IT" sz="1800">
                <a:solidFill>
                  <a:schemeClr val="accent2"/>
                </a:solidFill>
                <a:latin typeface="Century Gothic"/>
                <a:ea typeface="Century Gothic"/>
                <a:cs typeface="Century Gothic"/>
              </a:rPr>
              <a:t>: </a:t>
            </a:r>
            <a:r>
              <a:rPr lang="it-IT" sz="1800" u="sng">
                <a:solidFill>
                  <a:schemeClr val="accent2"/>
                </a:solidFill>
                <a:latin typeface="Century Gothic"/>
                <a:ea typeface="Century Gothic"/>
                <a:cs typeface="Century Gothic"/>
                <a:hlinkClick r:id="rId3" tooltip="mailto:coordinator@skills4eosc.eu"/>
              </a:rPr>
              <a:t>coordinator@skills4eosc.eu</a:t>
            </a:r>
            <a:br>
              <a:rPr lang="it-IT" sz="1800">
                <a:solidFill>
                  <a:schemeClr val="accent2"/>
                </a:solidFill>
                <a:latin typeface="Century Gothic"/>
                <a:ea typeface="Century Gothic"/>
                <a:cs typeface="Century Gothic"/>
              </a:rPr>
            </a:br>
            <a:r>
              <a:rPr lang="it-IT" sz="1800">
                <a:solidFill>
                  <a:srgbClr val="79B418"/>
                </a:solidFill>
                <a:latin typeface="Century Gothic"/>
                <a:ea typeface="Arial"/>
                <a:cs typeface="Arial"/>
              </a:rPr>
              <a:t>Nana Anastasopoulou</a:t>
            </a:r>
            <a:r>
              <a:rPr lang="it-IT" sz="1800">
                <a:solidFill>
                  <a:schemeClr val="accent2"/>
                </a:solidFill>
                <a:latin typeface="Century Gothic"/>
                <a:ea typeface="Century Gothic"/>
                <a:cs typeface="Century Gothic"/>
              </a:rPr>
              <a:t>: </a:t>
            </a:r>
            <a:r>
              <a:rPr lang="it-IT" sz="1800" u="sng">
                <a:solidFill>
                  <a:schemeClr val="accent2"/>
                </a:solidFill>
                <a:latin typeface="Century Gothic"/>
                <a:ea typeface="Century Gothic"/>
                <a:cs typeface="Century Gothic"/>
                <a:hlinkClick r:id="rId4" tooltip="mailto:nana@admin.grnet.gr"/>
              </a:rPr>
              <a:t>nana@admin.grnet.gr</a:t>
            </a:r>
            <a:r>
              <a:rPr lang="it-IT" sz="1800">
                <a:solidFill>
                  <a:schemeClr val="accent2"/>
                </a:solidFill>
                <a:latin typeface="Century Gothic"/>
                <a:ea typeface="Century Gothic"/>
                <a:cs typeface="Century Gothic"/>
              </a:rPr>
              <a:t>   </a:t>
            </a:r>
            <a:br>
              <a:rPr lang="it-IT" sz="1800">
                <a:solidFill>
                  <a:schemeClr val="accent2"/>
                </a:solidFill>
                <a:latin typeface="Century Gothic"/>
                <a:ea typeface="Century Gothic"/>
                <a:cs typeface="Century Gothic"/>
              </a:rPr>
            </a:br>
            <a:r>
              <a:rPr lang="en-US" sz="1800">
                <a:solidFill>
                  <a:srgbClr val="79B418"/>
                </a:solidFill>
                <a:latin typeface="Century Gothic"/>
                <a:ea typeface="Arial"/>
                <a:cs typeface="Arial"/>
              </a:rPr>
              <a:t>Public launch of the Skills4EOSC Competence </a:t>
            </a:r>
            <a:r>
              <a:rPr lang="en-US" sz="1800">
                <a:solidFill>
                  <a:srgbClr val="79B418"/>
                </a:solidFill>
                <a:latin typeface="Century Gothic"/>
                <a:ea typeface="Arial"/>
                <a:cs typeface="Arial"/>
              </a:rPr>
              <a:t>Centres</a:t>
            </a:r>
            <a:r>
              <a:rPr lang="en-US" sz="1800">
                <a:solidFill>
                  <a:srgbClr val="79B418"/>
                </a:solidFill>
                <a:latin typeface="Century Gothic"/>
                <a:ea typeface="Arial"/>
                <a:cs typeface="Arial"/>
              </a:rPr>
              <a:t> network , 25 June 2024</a:t>
            </a:r>
            <a:endParaRPr sz="1800">
              <a:solidFill>
                <a:srgbClr val="79B418"/>
              </a:solidFill>
              <a:latin typeface="Century Gothic"/>
              <a:ea typeface="Arial"/>
              <a:cs typeface="Arial"/>
            </a:endParaRPr>
          </a:p>
        </p:txBody>
      </p:sp>
      <p:sp>
        <p:nvSpPr>
          <p:cNvPr id="444" name="Google Shape;444;p131"/>
          <p:cNvSpPr txBox="1">
            <a:spLocks noGrp="1"/>
          </p:cNvSpPr>
          <p:nvPr>
            <p:ph type="body" idx="1"/>
          </p:nvPr>
        </p:nvSpPr>
        <p:spPr bwMode="auto">
          <a:xfrm>
            <a:off x="7746966" y="4179007"/>
            <a:ext cx="6155700" cy="1443600"/>
          </a:xfrm>
          <a:prstGeom prst="rect">
            <a:avLst/>
          </a:prstGeom>
          <a:noFill/>
          <a:ln>
            <a:noFill/>
          </a:ln>
        </p:spPr>
        <p:txBody>
          <a:bodyPr spcFirstLastPara="1" wrap="square" lIns="91425" tIns="45700" rIns="91425" bIns="45700" anchor="t" anchorCtr="0">
            <a:normAutofit/>
          </a:bodyPr>
          <a:lstStyle/>
          <a:p>
            <a:pPr marL="0" lvl="0" indent="0" algn="l">
              <a:lnSpc>
                <a:spcPct val="90000"/>
              </a:lnSpc>
              <a:spcBef>
                <a:spcPts val="0"/>
              </a:spcBef>
              <a:spcAft>
                <a:spcPts val="0"/>
              </a:spcAft>
              <a:buClr>
                <a:srgbClr val="92D050"/>
              </a:buClr>
              <a:buSzPts val="2400"/>
              <a:buNone/>
              <a:defRPr/>
            </a:pPr>
            <a:r>
              <a:rPr lang="it-IT" sz="2400" b="0" i="0" u="none" strike="noStrike" cap="none">
                <a:solidFill>
                  <a:srgbClr val="92D050"/>
                </a:solidFill>
                <a:latin typeface="Quicksand SemiBold"/>
                <a:ea typeface="Quicksand SemiBold"/>
                <a:cs typeface="Quicksand SemiBold"/>
              </a:rPr>
              <a:t>Project coordinator office: </a:t>
            </a:r>
            <a:r>
              <a:rPr lang="it-IT" sz="2400" b="0" i="0" u="sng" strike="noStrike" cap="none">
                <a:solidFill>
                  <a:srgbClr val="92D050"/>
                </a:solidFill>
                <a:latin typeface="Quicksand SemiBold"/>
                <a:ea typeface="Quicksand SemiBold"/>
                <a:cs typeface="Quicksand SemiBold"/>
                <a:hlinkClick r:id="rId3" tooltip="mailto:coordinator@skills4eosc.eu"/>
              </a:rPr>
              <a:t>coordinator@skills4eosc.eu</a:t>
            </a:r>
            <a:r>
              <a:rPr lang="it-IT" sz="2400" b="0" i="0" u="none" strike="noStrike" cap="none">
                <a:solidFill>
                  <a:srgbClr val="92D050"/>
                </a:solidFill>
                <a:latin typeface="Quicksand SemiBold"/>
                <a:ea typeface="Quicksand SemiBold"/>
                <a:cs typeface="Quicksand SemiBold"/>
              </a:rPr>
              <a:t> </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8" name="Google Shape;108;g2b48297e7ae_0_107"/>
          <p:cNvSpPr/>
          <p:nvPr/>
        </p:nvSpPr>
        <p:spPr bwMode="auto">
          <a:xfrm>
            <a:off x="884075" y="2293125"/>
            <a:ext cx="5254500" cy="3882300"/>
          </a:xfrm>
          <a:prstGeom prst="roundRect">
            <a:avLst>
              <a:gd name="adj" fmla="val 4503"/>
            </a:avLst>
          </a:prstGeom>
          <a:solidFill>
            <a:srgbClr val="E8F5DB"/>
          </a:solidFill>
          <a:ln w="952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a:lnSpc>
                <a:spcPct val="100000"/>
              </a:lnSpc>
              <a:spcBef>
                <a:spcPts val="0"/>
              </a:spcBef>
              <a:spcAft>
                <a:spcPts val="0"/>
              </a:spcAft>
              <a:buClr>
                <a:srgbClr val="000000"/>
              </a:buClr>
              <a:buSzPts val="1800"/>
              <a:buFont typeface="Arial"/>
              <a:buNone/>
              <a:defRPr/>
            </a:pPr>
            <a:r>
              <a:rPr lang="it-IT" sz="2000" b="1" i="0" u="none" strike="noStrike" cap="none">
                <a:solidFill>
                  <a:schemeClr val="dk1"/>
                </a:solidFill>
                <a:latin typeface="Calibri"/>
                <a:ea typeface="Calibri"/>
                <a:cs typeface="Calibri"/>
              </a:rPr>
              <a:t>Priority 4:</a:t>
            </a:r>
            <a:r>
              <a:rPr lang="it-IT" sz="2000" b="0" i="0" u="none" strike="noStrike" cap="none">
                <a:solidFill>
                  <a:schemeClr val="dk1"/>
                </a:solidFill>
                <a:latin typeface="Calibri"/>
                <a:ea typeface="Calibri"/>
                <a:cs typeface="Calibri"/>
              </a:rPr>
              <a:t> </a:t>
            </a:r>
            <a:r>
              <a:rPr lang="it-IT" sz="2000" b="1" i="0" u="none" strike="noStrike" cap="none">
                <a:solidFill>
                  <a:schemeClr val="dk1"/>
                </a:solidFill>
                <a:latin typeface="Calibri"/>
                <a:ea typeface="Calibri"/>
                <a:cs typeface="Calibri"/>
              </a:rPr>
              <a:t>Influencing </a:t>
            </a:r>
            <a:r>
              <a:rPr lang="it-IT" sz="2000" b="0" i="0" u="none" strike="noStrike" cap="none">
                <a:solidFill>
                  <a:schemeClr val="dk1"/>
                </a:solidFill>
                <a:latin typeface="Calibri"/>
                <a:ea typeface="Calibri"/>
                <a:cs typeface="Calibri"/>
              </a:rPr>
              <a:t>national Open Science </a:t>
            </a:r>
            <a:r>
              <a:rPr lang="it-IT" sz="2000" b="1" i="0" u="none" strike="noStrike" cap="none">
                <a:solidFill>
                  <a:schemeClr val="dk1"/>
                </a:solidFill>
                <a:latin typeface="Calibri"/>
                <a:ea typeface="Calibri"/>
                <a:cs typeface="Calibri"/>
              </a:rPr>
              <a:t>policy for skills</a:t>
            </a:r>
            <a:r>
              <a:rPr lang="it-IT" sz="2000" b="0" i="0" u="none" strike="noStrike" cap="none">
                <a:solidFill>
                  <a:schemeClr val="dk1"/>
                </a:solidFill>
                <a:latin typeface="Calibri"/>
                <a:ea typeface="Calibri"/>
                <a:cs typeface="Calibri"/>
              </a:rPr>
              <a:t> by supporting strategic leaders</a:t>
            </a:r>
            <a:endParaRPr sz="2000" b="0" i="0" u="none" strike="noStrike" cap="none">
              <a:solidFill>
                <a:schemeClr val="dk1"/>
              </a:solidFill>
              <a:latin typeface="Calibri"/>
              <a:ea typeface="Calibri"/>
              <a:cs typeface="Calibri"/>
            </a:endParaRPr>
          </a:p>
        </p:txBody>
      </p:sp>
      <p:sp>
        <p:nvSpPr>
          <p:cNvPr id="109" name="Google Shape;109;g2b48297e7ae_0_107"/>
          <p:cNvSpPr/>
          <p:nvPr/>
        </p:nvSpPr>
        <p:spPr bwMode="auto">
          <a:xfrm>
            <a:off x="884025" y="2451197"/>
            <a:ext cx="5254500" cy="2859000"/>
          </a:xfrm>
          <a:prstGeom prst="roundRect">
            <a:avLst>
              <a:gd name="adj" fmla="val 3635"/>
            </a:avLst>
          </a:prstGeom>
          <a:solidFill>
            <a:srgbClr val="95C11F">
              <a:alpha val="54509"/>
            </a:srgbClr>
          </a:solidFill>
          <a:ln w="952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a:lnSpc>
                <a:spcPct val="100000"/>
              </a:lnSpc>
              <a:spcBef>
                <a:spcPts val="0"/>
              </a:spcBef>
              <a:spcAft>
                <a:spcPts val="0"/>
              </a:spcAft>
              <a:buClr>
                <a:srgbClr val="000000"/>
              </a:buClr>
              <a:buSzPts val="1800"/>
              <a:buFont typeface="Arial"/>
              <a:buNone/>
              <a:defRPr/>
            </a:pPr>
            <a:r>
              <a:rPr lang="it-IT" sz="2000" b="1" i="0" u="none" strike="noStrike" cap="none">
                <a:solidFill>
                  <a:schemeClr val="dk1"/>
                </a:solidFill>
                <a:latin typeface="Calibri"/>
                <a:ea typeface="Calibri"/>
                <a:cs typeface="Calibri"/>
              </a:rPr>
              <a:t>Priority 3</a:t>
            </a:r>
            <a:r>
              <a:rPr lang="it-IT" sz="2000" b="0" i="0" u="none" strike="noStrike" cap="none">
                <a:solidFill>
                  <a:schemeClr val="dk1"/>
                </a:solidFill>
                <a:latin typeface="Calibri"/>
                <a:ea typeface="Calibri"/>
                <a:cs typeface="Calibri"/>
              </a:rPr>
              <a:t>: Building a trusted and long-lasting </a:t>
            </a:r>
            <a:r>
              <a:rPr lang="it-IT" sz="2000" b="1" i="0" u="none" strike="noStrike" cap="none">
                <a:solidFill>
                  <a:schemeClr val="dk1"/>
                </a:solidFill>
                <a:latin typeface="Calibri"/>
                <a:ea typeface="Calibri"/>
                <a:cs typeface="Calibri"/>
              </a:rPr>
              <a:t>knowledge hub of learning materials</a:t>
            </a:r>
            <a:r>
              <a:rPr lang="it-IT" sz="2000" b="0" i="0" u="none" strike="noStrike" cap="none">
                <a:solidFill>
                  <a:schemeClr val="dk1"/>
                </a:solidFill>
                <a:latin typeface="Calibri"/>
                <a:ea typeface="Calibri"/>
                <a:cs typeface="Calibri"/>
              </a:rPr>
              <a:t> and related tools</a:t>
            </a:r>
            <a:endParaRPr sz="2000" b="0" i="0" u="none" strike="noStrike" cap="none">
              <a:solidFill>
                <a:schemeClr val="dk1"/>
              </a:solidFill>
              <a:latin typeface="Calibri"/>
              <a:ea typeface="Calibri"/>
              <a:cs typeface="Calibri"/>
            </a:endParaRPr>
          </a:p>
        </p:txBody>
      </p:sp>
      <p:sp>
        <p:nvSpPr>
          <p:cNvPr id="110" name="Google Shape;110;g2b48297e7ae_0_107"/>
          <p:cNvSpPr txBox="1">
            <a:spLocks noGrp="1"/>
          </p:cNvSpPr>
          <p:nvPr>
            <p:ph type="title"/>
          </p:nvPr>
        </p:nvSpPr>
        <p:spPr bwMode="auto">
          <a:xfrm>
            <a:off x="838200" y="365129"/>
            <a:ext cx="10515600" cy="1325700"/>
          </a:xfrm>
          <a:prstGeom prst="rect">
            <a:avLst/>
          </a:prstGeom>
          <a:noFill/>
          <a:ln>
            <a:noFill/>
          </a:ln>
        </p:spPr>
        <p:txBody>
          <a:bodyPr spcFirstLastPara="1" wrap="square" lIns="91425" tIns="45700" rIns="91425" bIns="45700" anchor="ctr" anchorCtr="0">
            <a:normAutofit/>
          </a:bodyPr>
          <a:lstStyle/>
          <a:p>
            <a:pPr marL="0" marR="0" lvl="0" indent="0" algn="l">
              <a:lnSpc>
                <a:spcPct val="90000"/>
              </a:lnSpc>
              <a:spcBef>
                <a:spcPts val="0"/>
              </a:spcBef>
              <a:spcAft>
                <a:spcPts val="0"/>
              </a:spcAft>
              <a:buClr>
                <a:srgbClr val="0070C0"/>
              </a:buClr>
              <a:buSzPts val="3600"/>
              <a:buFont typeface="Century Gothic"/>
              <a:buNone/>
              <a:defRPr/>
            </a:pPr>
            <a:r>
              <a:rPr lang="it-IT" sz="3600">
                <a:solidFill>
                  <a:srgbClr val="0070C0"/>
                </a:solidFill>
                <a:latin typeface="Century Gothic"/>
                <a:ea typeface="Century Gothic"/>
                <a:cs typeface="Century Gothic"/>
              </a:rPr>
              <a:t>Skills&amp;Training SRIA priorities and Skills4EOSC</a:t>
            </a:r>
            <a:r>
              <a:rPr lang="it-IT" sz="4300" b="0" i="0" u="none" strike="noStrike" cap="none">
                <a:solidFill>
                  <a:srgbClr val="0070C0"/>
                </a:solidFill>
                <a:latin typeface="Century Gothic"/>
                <a:ea typeface="Century Gothic"/>
                <a:cs typeface="Century Gothic"/>
              </a:rPr>
              <a:t> </a:t>
            </a:r>
            <a:endParaRPr/>
          </a:p>
        </p:txBody>
      </p:sp>
      <p:sp>
        <p:nvSpPr>
          <p:cNvPr id="111" name="Google Shape;111;g2b48297e7ae_0_107"/>
          <p:cNvSpPr/>
          <p:nvPr/>
        </p:nvSpPr>
        <p:spPr bwMode="auto">
          <a:xfrm>
            <a:off x="884025" y="2066450"/>
            <a:ext cx="5254500" cy="2109900"/>
          </a:xfrm>
          <a:prstGeom prst="roundRect">
            <a:avLst>
              <a:gd name="adj" fmla="val 11317"/>
            </a:avLst>
          </a:prstGeom>
          <a:solidFill>
            <a:schemeClr val="lt1">
              <a:alpha val="54509"/>
            </a:schemeClr>
          </a:solidFill>
          <a:ln w="952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a:lnSpc>
                <a:spcPct val="100000"/>
              </a:lnSpc>
              <a:spcBef>
                <a:spcPts val="0"/>
              </a:spcBef>
              <a:spcAft>
                <a:spcPts val="0"/>
              </a:spcAft>
              <a:buClr>
                <a:srgbClr val="000000"/>
              </a:buClr>
              <a:buSzPts val="1800"/>
              <a:buFont typeface="Arial"/>
              <a:buNone/>
              <a:defRPr/>
            </a:pPr>
            <a:r>
              <a:rPr lang="it-IT" sz="2000" b="1" i="0" u="none" strike="noStrike" cap="none">
                <a:solidFill>
                  <a:schemeClr val="dk1"/>
                </a:solidFill>
                <a:latin typeface="Calibri"/>
                <a:ea typeface="Calibri"/>
                <a:cs typeface="Calibri"/>
              </a:rPr>
              <a:t>Priority 2</a:t>
            </a:r>
            <a:r>
              <a:rPr lang="it-IT" sz="2000" b="0" i="0" u="none" strike="noStrike" cap="none">
                <a:solidFill>
                  <a:schemeClr val="dk1"/>
                </a:solidFill>
                <a:latin typeface="Calibri"/>
                <a:ea typeface="Calibri"/>
                <a:cs typeface="Calibri"/>
              </a:rPr>
              <a:t>: Bridging the education gap: </a:t>
            </a:r>
            <a:r>
              <a:rPr lang="it-IT" sz="2000" b="1" i="0" u="none" strike="noStrike" cap="none">
                <a:solidFill>
                  <a:schemeClr val="dk1"/>
                </a:solidFill>
                <a:latin typeface="Calibri"/>
                <a:ea typeface="Calibri"/>
                <a:cs typeface="Calibri"/>
              </a:rPr>
              <a:t>coordinating and aligning curricula</a:t>
            </a:r>
            <a:r>
              <a:rPr lang="it-IT" sz="2000" b="0" i="0" u="none" strike="noStrike" cap="none">
                <a:solidFill>
                  <a:schemeClr val="dk1"/>
                </a:solidFill>
                <a:latin typeface="Calibri"/>
                <a:ea typeface="Calibri"/>
                <a:cs typeface="Calibri"/>
              </a:rPr>
              <a:t> for students and researchers</a:t>
            </a:r>
            <a:endParaRPr sz="2000" b="0" i="0" u="none" strike="noStrike" cap="none">
              <a:solidFill>
                <a:schemeClr val="dk1"/>
              </a:solidFill>
              <a:latin typeface="Calibri"/>
              <a:ea typeface="Calibri"/>
              <a:cs typeface="Calibri"/>
            </a:endParaRPr>
          </a:p>
        </p:txBody>
      </p:sp>
      <p:sp>
        <p:nvSpPr>
          <p:cNvPr id="112" name="Google Shape;112;g2b48297e7ae_0_107"/>
          <p:cNvSpPr/>
          <p:nvPr/>
        </p:nvSpPr>
        <p:spPr bwMode="auto">
          <a:xfrm>
            <a:off x="884025" y="2069600"/>
            <a:ext cx="5254500" cy="932100"/>
          </a:xfrm>
          <a:prstGeom prst="roundRect">
            <a:avLst>
              <a:gd name="adj" fmla="val 16667"/>
            </a:avLst>
          </a:prstGeom>
          <a:solidFill>
            <a:srgbClr val="BBD671">
              <a:alpha val="98823"/>
            </a:srgbClr>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1800"/>
              <a:buFont typeface="Arial"/>
              <a:buNone/>
              <a:defRPr/>
            </a:pPr>
            <a:r>
              <a:rPr lang="it-IT" sz="2000" b="1" i="0" u="none" strike="noStrike" cap="none">
                <a:solidFill>
                  <a:schemeClr val="dk1"/>
                </a:solidFill>
                <a:latin typeface="Calibri"/>
                <a:ea typeface="Calibri"/>
                <a:cs typeface="Calibri"/>
              </a:rPr>
              <a:t>Priority 1</a:t>
            </a:r>
            <a:r>
              <a:rPr lang="it-IT" sz="2000" b="0" i="0" u="none" strike="noStrike" cap="none">
                <a:solidFill>
                  <a:schemeClr val="dk1"/>
                </a:solidFill>
                <a:latin typeface="Calibri"/>
                <a:ea typeface="Calibri"/>
                <a:cs typeface="Calibri"/>
              </a:rPr>
              <a:t>: Developing the </a:t>
            </a:r>
            <a:r>
              <a:rPr lang="it-IT" sz="2000" b="1" i="0" u="none" strike="noStrike" cap="none">
                <a:solidFill>
                  <a:schemeClr val="dk1"/>
                </a:solidFill>
                <a:latin typeface="Calibri"/>
                <a:ea typeface="Calibri"/>
                <a:cs typeface="Calibri"/>
              </a:rPr>
              <a:t>next generation </a:t>
            </a:r>
            <a:r>
              <a:rPr lang="it-IT" sz="2000" b="0" i="0" u="none" strike="noStrike" cap="none">
                <a:solidFill>
                  <a:schemeClr val="dk1"/>
                </a:solidFill>
                <a:latin typeface="Calibri"/>
                <a:ea typeface="Calibri"/>
                <a:cs typeface="Calibri"/>
              </a:rPr>
              <a:t>of Open Science and data </a:t>
            </a:r>
            <a:r>
              <a:rPr lang="it-IT" sz="2000" b="1" i="0" u="none" strike="noStrike" cap="none">
                <a:solidFill>
                  <a:schemeClr val="dk1"/>
                </a:solidFill>
                <a:latin typeface="Calibri"/>
                <a:ea typeface="Calibri"/>
                <a:cs typeface="Calibri"/>
              </a:rPr>
              <a:t>professionals</a:t>
            </a:r>
            <a:endParaRPr sz="1800" b="1" i="0" u="none" strike="noStrike" cap="none">
              <a:solidFill>
                <a:schemeClr val="lt1"/>
              </a:solidFill>
              <a:latin typeface="Calibri"/>
              <a:ea typeface="Calibri"/>
              <a:cs typeface="Calibri"/>
            </a:endParaRPr>
          </a:p>
        </p:txBody>
      </p:sp>
      <p:sp>
        <p:nvSpPr>
          <p:cNvPr id="113" name="Google Shape;113;g2b48297e7ae_0_107"/>
          <p:cNvSpPr txBox="1"/>
          <p:nvPr/>
        </p:nvSpPr>
        <p:spPr bwMode="auto">
          <a:xfrm>
            <a:off x="841918" y="1503283"/>
            <a:ext cx="5338800" cy="444000"/>
          </a:xfrm>
          <a:prstGeom prst="rect">
            <a:avLst/>
          </a:prstGeom>
          <a:noFill/>
          <a:ln>
            <a:noFill/>
          </a:ln>
        </p:spPr>
        <p:txBody>
          <a:bodyPr spcFirstLastPara="1" wrap="square" lIns="91400" tIns="45675" rIns="91400" bIns="45675" anchor="t" anchorCtr="0">
            <a:noAutofit/>
          </a:bodyPr>
          <a:lstStyle/>
          <a:p>
            <a:pPr marL="0" marR="0" lvl="0" indent="0" algn="ctr">
              <a:lnSpc>
                <a:spcPct val="90000"/>
              </a:lnSpc>
              <a:spcBef>
                <a:spcPts val="0"/>
              </a:spcBef>
              <a:spcAft>
                <a:spcPts val="0"/>
              </a:spcAft>
              <a:buClr>
                <a:srgbClr val="FFC000"/>
              </a:buClr>
              <a:buSzPts val="2800"/>
              <a:buFont typeface="Arial"/>
              <a:buNone/>
              <a:defRPr/>
            </a:pPr>
            <a:r>
              <a:rPr lang="it-IT" sz="2800" b="0" i="0" u="none" strike="noStrike" cap="none">
                <a:solidFill>
                  <a:srgbClr val="49711E"/>
                </a:solidFill>
                <a:latin typeface="Calibri"/>
                <a:ea typeface="Calibri"/>
                <a:cs typeface="Calibri"/>
              </a:rPr>
              <a:t>SRIA Priorities</a:t>
            </a:r>
            <a:endParaRPr sz="2800" b="0" i="0" u="none" strike="noStrike" cap="none">
              <a:solidFill>
                <a:srgbClr val="49711E"/>
              </a:solidFill>
              <a:latin typeface="Calibri"/>
              <a:ea typeface="Calibri"/>
              <a:cs typeface="Calibri"/>
            </a:endParaRPr>
          </a:p>
        </p:txBody>
      </p:sp>
      <p:sp>
        <p:nvSpPr>
          <p:cNvPr id="114" name="Google Shape;114;g2b48297e7ae_0_107"/>
          <p:cNvSpPr txBox="1"/>
          <p:nvPr/>
        </p:nvSpPr>
        <p:spPr bwMode="auto">
          <a:xfrm>
            <a:off x="6417286" y="1503285"/>
            <a:ext cx="5338800" cy="444000"/>
          </a:xfrm>
          <a:prstGeom prst="rect">
            <a:avLst/>
          </a:prstGeom>
          <a:noFill/>
          <a:ln>
            <a:noFill/>
          </a:ln>
        </p:spPr>
        <p:txBody>
          <a:bodyPr spcFirstLastPara="1" wrap="square" lIns="91400" tIns="45675" rIns="91400" bIns="45675" anchor="t" anchorCtr="0">
            <a:noAutofit/>
          </a:bodyPr>
          <a:lstStyle/>
          <a:p>
            <a:pPr marL="0" marR="0" lvl="0" indent="0" algn="ctr">
              <a:lnSpc>
                <a:spcPct val="90000"/>
              </a:lnSpc>
              <a:spcBef>
                <a:spcPts val="0"/>
              </a:spcBef>
              <a:spcAft>
                <a:spcPts val="0"/>
              </a:spcAft>
              <a:buClr>
                <a:srgbClr val="FFC000"/>
              </a:buClr>
              <a:buSzPts val="2800"/>
              <a:buFont typeface="Arial"/>
              <a:buNone/>
              <a:defRPr/>
            </a:pPr>
            <a:r>
              <a:rPr lang="it-IT" sz="2800" b="0" i="0" u="none" strike="noStrike" cap="none">
                <a:solidFill>
                  <a:srgbClr val="49711E"/>
                </a:solidFill>
                <a:latin typeface="Calibri"/>
                <a:ea typeface="Calibri"/>
                <a:cs typeface="Calibri"/>
              </a:rPr>
              <a:t>Skills4EOSC contribution</a:t>
            </a:r>
            <a:endParaRPr sz="2800" b="0" i="0" u="none" strike="noStrike" cap="none">
              <a:solidFill>
                <a:srgbClr val="49711E"/>
              </a:solidFill>
              <a:latin typeface="Calibri"/>
              <a:ea typeface="Calibri"/>
              <a:cs typeface="Calibri"/>
            </a:endParaRPr>
          </a:p>
        </p:txBody>
      </p:sp>
      <p:pic>
        <p:nvPicPr>
          <p:cNvPr id="115" name="Google Shape;115;g2b48297e7ae_0_107"/>
          <p:cNvPicPr/>
          <p:nvPr/>
        </p:nvPicPr>
        <p:blipFill>
          <a:blip r:embed="rId3">
            <a:alphaModFix/>
          </a:blip>
          <a:stretch/>
        </p:blipFill>
        <p:spPr bwMode="auto">
          <a:xfrm>
            <a:off x="6875403" y="2296285"/>
            <a:ext cx="714460" cy="711795"/>
          </a:xfrm>
          <a:prstGeom prst="rect">
            <a:avLst/>
          </a:prstGeom>
          <a:noFill/>
          <a:ln>
            <a:noFill/>
          </a:ln>
        </p:spPr>
      </p:pic>
      <p:pic>
        <p:nvPicPr>
          <p:cNvPr id="116" name="Google Shape;116;g2b48297e7ae_0_107"/>
          <p:cNvPicPr/>
          <p:nvPr/>
        </p:nvPicPr>
        <p:blipFill>
          <a:blip r:embed="rId4">
            <a:alphaModFix/>
          </a:blip>
          <a:stretch/>
        </p:blipFill>
        <p:spPr bwMode="auto">
          <a:xfrm>
            <a:off x="6928207" y="4612638"/>
            <a:ext cx="608866" cy="606595"/>
          </a:xfrm>
          <a:prstGeom prst="rect">
            <a:avLst/>
          </a:prstGeom>
          <a:noFill/>
          <a:ln>
            <a:noFill/>
          </a:ln>
        </p:spPr>
      </p:pic>
      <p:sp>
        <p:nvSpPr>
          <p:cNvPr id="117" name="Google Shape;117;g2b48297e7ae_0_107"/>
          <p:cNvSpPr txBox="1"/>
          <p:nvPr/>
        </p:nvSpPr>
        <p:spPr bwMode="auto">
          <a:xfrm>
            <a:off x="7687670" y="2356726"/>
            <a:ext cx="4239300" cy="3991800"/>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Clr>
                <a:srgbClr val="000000"/>
              </a:buClr>
              <a:buSzPts val="2000"/>
              <a:buFont typeface="Arial"/>
              <a:buNone/>
              <a:defRPr/>
            </a:pPr>
            <a:r>
              <a:rPr lang="it-IT" sz="2000" b="0" i="0" u="none" strike="noStrike" cap="none">
                <a:solidFill>
                  <a:srgbClr val="3F3F3F"/>
                </a:solidFill>
                <a:latin typeface="Calibri"/>
                <a:ea typeface="Calibri"/>
                <a:cs typeface="Calibri"/>
              </a:rPr>
              <a:t>Skills4EOSC Network of </a:t>
            </a:r>
            <a:br>
              <a:rPr lang="it-IT" sz="2000" b="0" i="0" u="none" strike="noStrike" cap="none">
                <a:solidFill>
                  <a:srgbClr val="3F3F3F"/>
                </a:solidFill>
                <a:latin typeface="Calibri"/>
                <a:ea typeface="Calibri"/>
                <a:cs typeface="Calibri"/>
              </a:rPr>
            </a:br>
            <a:r>
              <a:rPr lang="it-IT" sz="2000" b="1" i="0" u="none" strike="noStrike" cap="none">
                <a:solidFill>
                  <a:srgbClr val="3F3F3F"/>
                </a:solidFill>
                <a:latin typeface="Calibri"/>
                <a:ea typeface="Calibri"/>
                <a:cs typeface="Calibri"/>
              </a:rPr>
              <a:t>Competence Centres</a:t>
            </a:r>
            <a:endParaRPr sz="2000" b="1" i="0" u="none" strike="noStrike" cap="none">
              <a:solidFill>
                <a:srgbClr val="3F3F3F"/>
              </a:solidFill>
              <a:latin typeface="Calibri"/>
              <a:ea typeface="Calibri"/>
              <a:cs typeface="Calibri"/>
            </a:endParaRPr>
          </a:p>
          <a:p>
            <a:pPr marL="0" marR="0" lvl="0" indent="0" algn="l">
              <a:lnSpc>
                <a:spcPct val="100000"/>
              </a:lnSpc>
              <a:spcBef>
                <a:spcPts val="1000"/>
              </a:spcBef>
              <a:spcAft>
                <a:spcPts val="0"/>
              </a:spcAft>
              <a:buClr>
                <a:srgbClr val="000000"/>
              </a:buClr>
              <a:buSzPts val="2000"/>
              <a:buFont typeface="Arial"/>
              <a:buNone/>
              <a:defRPr/>
            </a:pPr>
            <a:r>
              <a:rPr lang="it-IT" sz="2000" b="1" i="0" u="none" strike="noStrike" cap="none">
                <a:solidFill>
                  <a:srgbClr val="3F3F3F"/>
                </a:solidFill>
                <a:latin typeface="Calibri"/>
                <a:ea typeface="Calibri"/>
                <a:cs typeface="Calibri"/>
              </a:rPr>
              <a:t>Minimum Viable Skillset </a:t>
            </a:r>
            <a:r>
              <a:rPr lang="it-IT" sz="2000" b="0" i="0" u="none" strike="noStrike" cap="none">
                <a:solidFill>
                  <a:srgbClr val="3F3F3F"/>
                </a:solidFill>
                <a:latin typeface="Calibri"/>
                <a:ea typeface="Calibri"/>
                <a:cs typeface="Calibri"/>
              </a:rPr>
              <a:t>defined for different roles acting in the OS context</a:t>
            </a:r>
            <a:endParaRPr sz="2600" b="0" i="0" u="none" strike="noStrike" cap="none">
              <a:solidFill>
                <a:srgbClr val="3F3F3F"/>
              </a:solidFill>
              <a:latin typeface="Calibri"/>
              <a:ea typeface="Calibri"/>
              <a:cs typeface="Calibri"/>
            </a:endParaRPr>
          </a:p>
          <a:p>
            <a:pPr marL="0" marR="0" lvl="0" indent="0" algn="l">
              <a:lnSpc>
                <a:spcPct val="100000"/>
              </a:lnSpc>
              <a:spcBef>
                <a:spcPts val="1000"/>
              </a:spcBef>
              <a:spcAft>
                <a:spcPts val="0"/>
              </a:spcAft>
              <a:buClr>
                <a:srgbClr val="000000"/>
              </a:buClr>
              <a:buSzPts val="2000"/>
              <a:buFont typeface="Arial"/>
              <a:buNone/>
              <a:defRPr/>
            </a:pPr>
            <a:r>
              <a:rPr lang="it-IT" sz="2000" b="1" i="0" u="none" strike="noStrike" cap="none">
                <a:solidFill>
                  <a:srgbClr val="3F3F3F"/>
                </a:solidFill>
                <a:latin typeface="Calibri"/>
                <a:ea typeface="Calibri"/>
                <a:cs typeface="Calibri"/>
              </a:rPr>
              <a:t>Training of Trainers </a:t>
            </a:r>
            <a:r>
              <a:rPr lang="it-IT" sz="2000" b="0" i="0" u="none" strike="noStrike" cap="none">
                <a:solidFill>
                  <a:srgbClr val="3F3F3F"/>
                </a:solidFill>
                <a:latin typeface="Calibri"/>
                <a:ea typeface="Calibri"/>
                <a:cs typeface="Calibri"/>
              </a:rPr>
              <a:t>and </a:t>
            </a:r>
            <a:r>
              <a:rPr lang="it-IT" sz="2000" b="1" i="0" u="none" strike="noStrike" cap="none">
                <a:solidFill>
                  <a:srgbClr val="3F3F3F"/>
                </a:solidFill>
                <a:latin typeface="Calibri"/>
                <a:ea typeface="Calibri"/>
                <a:cs typeface="Calibri"/>
              </a:rPr>
              <a:t>FAIR by design </a:t>
            </a:r>
            <a:r>
              <a:rPr lang="it-IT" sz="2000" b="0" i="0" u="none" strike="noStrike" cap="none">
                <a:solidFill>
                  <a:srgbClr val="3F3F3F"/>
                </a:solidFill>
                <a:latin typeface="Calibri"/>
                <a:ea typeface="Calibri"/>
                <a:cs typeface="Calibri"/>
              </a:rPr>
              <a:t>methodology for</a:t>
            </a:r>
            <a:r>
              <a:rPr lang="it-IT" sz="2000" b="1" i="0" u="none" strike="noStrike" cap="none">
                <a:solidFill>
                  <a:srgbClr val="3F3F3F"/>
                </a:solidFill>
                <a:latin typeface="Calibri"/>
                <a:ea typeface="Calibri"/>
                <a:cs typeface="Calibri"/>
              </a:rPr>
              <a:t> learning materials</a:t>
            </a:r>
            <a:endParaRPr sz="2400" b="1" i="0" u="none" strike="noStrike" cap="none">
              <a:solidFill>
                <a:srgbClr val="3F3F3F"/>
              </a:solidFill>
              <a:latin typeface="Calibri"/>
              <a:ea typeface="Calibri"/>
              <a:cs typeface="Calibri"/>
            </a:endParaRPr>
          </a:p>
          <a:p>
            <a:pPr marL="0" marR="0" lvl="0" indent="0" algn="l">
              <a:lnSpc>
                <a:spcPct val="100000"/>
              </a:lnSpc>
              <a:spcBef>
                <a:spcPts val="1000"/>
              </a:spcBef>
              <a:spcAft>
                <a:spcPts val="0"/>
              </a:spcAft>
              <a:buClr>
                <a:srgbClr val="000000"/>
              </a:buClr>
              <a:buSzPts val="2000"/>
              <a:buFont typeface="Arial"/>
              <a:buNone/>
              <a:defRPr/>
            </a:pPr>
            <a:r>
              <a:rPr lang="it-IT" sz="2000" b="0" i="0" u="none" strike="noStrike" cap="none">
                <a:solidFill>
                  <a:srgbClr val="3F3F3F"/>
                </a:solidFill>
                <a:latin typeface="Calibri"/>
                <a:ea typeface="Calibri"/>
                <a:cs typeface="Calibri"/>
              </a:rPr>
              <a:t>Supporting </a:t>
            </a:r>
            <a:r>
              <a:rPr lang="it-IT" sz="2000" b="1" i="0" u="none" strike="noStrike" cap="none">
                <a:solidFill>
                  <a:srgbClr val="3F3F3F"/>
                </a:solidFill>
                <a:latin typeface="Calibri"/>
                <a:ea typeface="Calibri"/>
                <a:cs typeface="Calibri"/>
              </a:rPr>
              <a:t>Professional Networks</a:t>
            </a:r>
            <a:r>
              <a:rPr lang="it-IT" sz="2000" b="0" i="0" u="none" strike="noStrike" cap="none">
                <a:solidFill>
                  <a:srgbClr val="3F3F3F"/>
                </a:solidFill>
                <a:latin typeface="Calibri"/>
                <a:ea typeface="Calibri"/>
                <a:cs typeface="Calibri"/>
              </a:rPr>
              <a:t> for lifelong learning</a:t>
            </a:r>
            <a:endParaRPr sz="2400" b="0" i="0" u="none" strike="noStrike" cap="none">
              <a:solidFill>
                <a:srgbClr val="3F3F3F"/>
              </a:solidFill>
              <a:latin typeface="Calibri"/>
              <a:ea typeface="Calibri"/>
              <a:cs typeface="Calibri"/>
            </a:endParaRPr>
          </a:p>
          <a:p>
            <a:pPr marL="0" marR="0" lvl="0" indent="0" algn="l">
              <a:lnSpc>
                <a:spcPct val="100000"/>
              </a:lnSpc>
              <a:spcBef>
                <a:spcPts val="1000"/>
              </a:spcBef>
              <a:spcAft>
                <a:spcPts val="1000"/>
              </a:spcAft>
              <a:buClr>
                <a:srgbClr val="000000"/>
              </a:buClr>
              <a:buSzPts val="2000"/>
              <a:buFont typeface="Arial"/>
              <a:buNone/>
              <a:defRPr/>
            </a:pPr>
            <a:r>
              <a:rPr lang="it-IT" sz="2000" b="0" i="0" u="none" strike="noStrike" cap="none">
                <a:solidFill>
                  <a:srgbClr val="3F3F3F"/>
                </a:solidFill>
                <a:latin typeface="Calibri"/>
                <a:ea typeface="Calibri"/>
                <a:cs typeface="Calibri"/>
              </a:rPr>
              <a:t>Target </a:t>
            </a:r>
            <a:r>
              <a:rPr lang="it-IT" sz="2000" b="1" i="0" u="none" strike="noStrike" cap="none">
                <a:solidFill>
                  <a:srgbClr val="3F3F3F"/>
                </a:solidFill>
                <a:latin typeface="Calibri"/>
                <a:ea typeface="Calibri"/>
                <a:cs typeface="Calibri"/>
              </a:rPr>
              <a:t>Science for Policy interface roles </a:t>
            </a:r>
            <a:r>
              <a:rPr lang="it-IT" sz="2000" b="0" i="0" u="none" strike="noStrike" cap="none">
                <a:solidFill>
                  <a:srgbClr val="3F3F3F"/>
                </a:solidFill>
                <a:latin typeface="Calibri"/>
                <a:ea typeface="Calibri"/>
                <a:cs typeface="Calibri"/>
              </a:rPr>
              <a:t>(policy makers,knowledge/honest brokers, civil servants)</a:t>
            </a:r>
            <a:endParaRPr sz="2000" b="0" i="0" u="none" strike="noStrike" cap="none">
              <a:solidFill>
                <a:srgbClr val="3F3F3F"/>
              </a:solidFill>
              <a:latin typeface="Calibri"/>
              <a:ea typeface="Calibri"/>
              <a:cs typeface="Calibri"/>
            </a:endParaRPr>
          </a:p>
        </p:txBody>
      </p:sp>
      <p:pic>
        <p:nvPicPr>
          <p:cNvPr id="118" name="Google Shape;118;g2b48297e7ae_0_107"/>
          <p:cNvPicPr/>
          <p:nvPr/>
        </p:nvPicPr>
        <p:blipFill>
          <a:blip r:embed="rId5">
            <a:alphaModFix/>
          </a:blip>
          <a:stretch/>
        </p:blipFill>
        <p:spPr bwMode="auto">
          <a:xfrm>
            <a:off x="6926564" y="3089329"/>
            <a:ext cx="612138" cy="609855"/>
          </a:xfrm>
          <a:prstGeom prst="rect">
            <a:avLst/>
          </a:prstGeom>
          <a:noFill/>
          <a:ln>
            <a:noFill/>
          </a:ln>
        </p:spPr>
      </p:pic>
      <p:pic>
        <p:nvPicPr>
          <p:cNvPr id="119" name="Google Shape;119;g2b48297e7ae_0_107"/>
          <p:cNvPicPr/>
          <p:nvPr/>
        </p:nvPicPr>
        <p:blipFill>
          <a:blip r:embed="rId6">
            <a:alphaModFix/>
          </a:blip>
          <a:stretch/>
        </p:blipFill>
        <p:spPr bwMode="auto">
          <a:xfrm>
            <a:off x="6951588" y="3914021"/>
            <a:ext cx="562079" cy="559985"/>
          </a:xfrm>
          <a:prstGeom prst="rect">
            <a:avLst/>
          </a:prstGeom>
          <a:noFill/>
          <a:ln>
            <a:noFill/>
          </a:ln>
        </p:spPr>
      </p:pic>
      <p:pic>
        <p:nvPicPr>
          <p:cNvPr id="120" name="Google Shape;120;g2b48297e7ae_0_107"/>
          <p:cNvPicPr/>
          <p:nvPr/>
        </p:nvPicPr>
        <p:blipFill>
          <a:blip r:embed="rId7">
            <a:alphaModFix/>
          </a:blip>
          <a:stretch/>
        </p:blipFill>
        <p:spPr bwMode="auto">
          <a:xfrm>
            <a:off x="6926575" y="5484212"/>
            <a:ext cx="612125" cy="612104"/>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5" name="Google Shape;125;p9"/>
          <p:cNvSpPr txBox="1">
            <a:spLocks noGrp="1"/>
          </p:cNvSpPr>
          <p:nvPr>
            <p:ph type="title"/>
          </p:nvPr>
        </p:nvSpPr>
        <p:spPr bwMode="auto">
          <a:xfrm>
            <a:off x="838198" y="365128"/>
            <a:ext cx="10515600" cy="1325700"/>
          </a:xfrm>
          <a:prstGeom prst="rect">
            <a:avLst/>
          </a:prstGeom>
          <a:noFill/>
          <a:ln>
            <a:noFill/>
          </a:ln>
        </p:spPr>
        <p:txBody>
          <a:bodyPr spcFirstLastPara="1" wrap="square" lIns="91400" tIns="45675" rIns="91400" bIns="45675" anchor="ctr" anchorCtr="0">
            <a:normAutofit/>
          </a:bodyPr>
          <a:lstStyle/>
          <a:p>
            <a:pPr marL="0" lvl="0" indent="0" algn="l">
              <a:lnSpc>
                <a:spcPct val="90000"/>
              </a:lnSpc>
              <a:spcBef>
                <a:spcPts val="0"/>
              </a:spcBef>
              <a:spcAft>
                <a:spcPts val="0"/>
              </a:spcAft>
              <a:buClr>
                <a:schemeClr val="dk1"/>
              </a:buClr>
              <a:buSzPts val="4400"/>
              <a:buFont typeface="Century Gothic"/>
              <a:buNone/>
              <a:defRPr/>
            </a:pPr>
            <a:r>
              <a:rPr lang="it-IT"/>
              <a:t>c</a:t>
            </a:r>
            <a:endParaRPr/>
          </a:p>
        </p:txBody>
      </p:sp>
      <p:pic>
        <p:nvPicPr>
          <p:cNvPr id="126" name="Google Shape;126;p9"/>
          <p:cNvPicPr>
            <a:picLocks noGrp="1"/>
          </p:cNvPicPr>
          <p:nvPr>
            <p:ph type="body" idx="1"/>
          </p:nvPr>
        </p:nvPicPr>
        <p:blipFill>
          <a:blip r:embed="rId3">
            <a:alphaModFix/>
          </a:blip>
          <a:srcRect l="0" t="7812" r="0" b="7813"/>
          <a:stretch/>
        </p:blipFill>
        <p:spPr bwMode="auto">
          <a:xfrm>
            <a:off x="0" y="0"/>
            <a:ext cx="12192000" cy="6858000"/>
          </a:xfrm>
          <a:prstGeom prst="rect">
            <a:avLst/>
          </a:prstGeom>
          <a:noFill/>
          <a:ln>
            <a:noFill/>
          </a:ln>
        </p:spPr>
      </p:pic>
      <p:sp>
        <p:nvSpPr>
          <p:cNvPr id="127" name="Google Shape;127;p9"/>
          <p:cNvSpPr txBox="1">
            <a:spLocks noGrp="1"/>
          </p:cNvSpPr>
          <p:nvPr>
            <p:ph type="ftr" idx="11"/>
          </p:nvPr>
        </p:nvSpPr>
        <p:spPr bwMode="auto">
          <a:xfrm>
            <a:off x="8968232" y="6492870"/>
            <a:ext cx="4114800" cy="365099"/>
          </a:xfrm>
          <a:prstGeom prst="rect">
            <a:avLst/>
          </a:prstGeom>
          <a:noFill/>
          <a:ln>
            <a:noFill/>
          </a:ln>
        </p:spPr>
        <p:txBody>
          <a:bodyPr spcFirstLastPara="1" wrap="square" lIns="91400" tIns="45675" rIns="91400" bIns="45675" anchor="ctr" anchorCtr="0">
            <a:noAutofit/>
          </a:bodyPr>
          <a:lstStyle/>
          <a:p>
            <a:pPr marL="0" marR="0" lvl="0" indent="0" algn="ctr">
              <a:lnSpc>
                <a:spcPct val="90000"/>
              </a:lnSpc>
              <a:spcBef>
                <a:spcPts val="0"/>
              </a:spcBef>
              <a:spcAft>
                <a:spcPts val="0"/>
              </a:spcAft>
              <a:buClr>
                <a:schemeClr val="hlink"/>
              </a:buClr>
              <a:buSzPts val="1400"/>
              <a:buFont typeface="Calibri"/>
              <a:buNone/>
              <a:defRPr/>
            </a:pPr>
            <a:r>
              <a:rPr lang="it-IT" sz="1400" b="0" i="0" u="sng" strike="noStrike" cap="none">
                <a:solidFill>
                  <a:schemeClr val="hlink"/>
                </a:solidFill>
                <a:latin typeface="Calibri"/>
                <a:ea typeface="Calibri"/>
                <a:cs typeface="Calibri"/>
                <a:hlinkClick r:id="rId4" tooltip="https://unsplash.com/@silas_crioco?utm_source=unsplash&amp;utm_medium=referral&amp;utm_content=creditCopyText"/>
              </a:rPr>
              <a:t>Silas Köhler</a:t>
            </a:r>
            <a:r>
              <a:rPr lang="it-IT" sz="1400" b="0" i="0" u="none" strike="noStrike" cap="none">
                <a:solidFill>
                  <a:schemeClr val="dk1"/>
                </a:solidFill>
                <a:latin typeface="Calibri"/>
                <a:ea typeface="Calibri"/>
                <a:cs typeface="Calibri"/>
              </a:rPr>
              <a:t> on </a:t>
            </a:r>
            <a:r>
              <a:rPr lang="it-IT" sz="1400" b="0" i="0" u="sng" strike="noStrike" cap="none">
                <a:solidFill>
                  <a:schemeClr val="hlink"/>
                </a:solidFill>
                <a:latin typeface="Calibri"/>
                <a:ea typeface="Calibri"/>
                <a:cs typeface="Calibri"/>
                <a:hlinkClick r:id="rId5" tooltip="https://unsplash.com/it/foto/C1P4wHhQbjM?utm_source=unsplash&amp;utm_medium=referral&amp;utm_content=creditCopyText"/>
              </a:rPr>
              <a:t>Unsplash</a:t>
            </a:r>
            <a:r>
              <a:rPr lang="it-IT" sz="1400" b="0" i="0" u="none" strike="noStrike" cap="none">
                <a:solidFill>
                  <a:schemeClr val="dk1"/>
                </a:solidFill>
                <a:latin typeface="Calibri"/>
                <a:ea typeface="Calibri"/>
                <a:cs typeface="Calibri"/>
              </a:rPr>
              <a:t> </a:t>
            </a:r>
            <a:endParaRPr sz="1400" b="0" i="0" u="none" strike="noStrike" cap="none">
              <a:solidFill>
                <a:srgbClr val="0070C0"/>
              </a:solidFill>
              <a:latin typeface="Century Gothic"/>
              <a:ea typeface="Century Gothic"/>
              <a:cs typeface="Century Gothic"/>
            </a:endParaRPr>
          </a:p>
        </p:txBody>
      </p:sp>
      <p:sp>
        <p:nvSpPr>
          <p:cNvPr id="128" name="Google Shape;128;p9"/>
          <p:cNvSpPr txBox="1"/>
          <p:nvPr/>
        </p:nvSpPr>
        <p:spPr bwMode="auto">
          <a:xfrm>
            <a:off x="1002791" y="136521"/>
            <a:ext cx="5831699" cy="2387700"/>
          </a:xfrm>
          <a:prstGeom prst="rect">
            <a:avLst/>
          </a:prstGeom>
          <a:noFill/>
          <a:ln>
            <a:noFill/>
          </a:ln>
        </p:spPr>
        <p:txBody>
          <a:bodyPr spcFirstLastPara="1" wrap="square" lIns="91400" tIns="45675" rIns="91400" bIns="45675" anchor="ctr" anchorCtr="0">
            <a:normAutofit/>
          </a:bodyPr>
          <a:lstStyle/>
          <a:p>
            <a:pPr marL="0" marR="0" lvl="0" indent="0" algn="l">
              <a:lnSpc>
                <a:spcPct val="90000"/>
              </a:lnSpc>
              <a:spcBef>
                <a:spcPts val="0"/>
              </a:spcBef>
              <a:spcAft>
                <a:spcPts val="0"/>
              </a:spcAft>
              <a:buClr>
                <a:schemeClr val="lt1"/>
              </a:buClr>
              <a:buSzPts val="6000"/>
              <a:buFont typeface="Century Gothic"/>
              <a:buNone/>
              <a:defRPr/>
            </a:pPr>
            <a:r>
              <a:rPr lang="it-IT" sz="6000" b="1" i="0" u="none" strike="noStrike" cap="none">
                <a:solidFill>
                  <a:schemeClr val="lt1"/>
                </a:solidFill>
                <a:latin typeface="Calibri"/>
                <a:ea typeface="Calibri"/>
                <a:cs typeface="Calibri"/>
              </a:rPr>
              <a:t>Key Concepts</a:t>
            </a:r>
            <a:endParaRPr sz="6000" b="1" i="0" u="none" strike="noStrike" cap="none">
              <a:solidFill>
                <a:schemeClr val="lt1"/>
              </a:solidFill>
              <a:latin typeface="Calibri"/>
              <a:ea typeface="Calibri"/>
              <a:cs typeface="Calibri"/>
            </a:endParaRPr>
          </a:p>
        </p:txBody>
      </p:sp>
      <p:sp>
        <p:nvSpPr>
          <p:cNvPr id="129" name="Google Shape;129;p9"/>
          <p:cNvSpPr txBox="1"/>
          <p:nvPr/>
        </p:nvSpPr>
        <p:spPr bwMode="auto">
          <a:xfrm>
            <a:off x="887322" y="2147999"/>
            <a:ext cx="8000100" cy="4418100"/>
          </a:xfrm>
          <a:prstGeom prst="rect">
            <a:avLst/>
          </a:prstGeom>
          <a:noFill/>
          <a:ln>
            <a:noFill/>
          </a:ln>
        </p:spPr>
        <p:txBody>
          <a:bodyPr spcFirstLastPara="1" wrap="square" lIns="91400" tIns="45675" rIns="91400" bIns="45675" anchor="ctr" anchorCtr="0">
            <a:noAutofit/>
          </a:bodyPr>
          <a:lstStyle/>
          <a:p>
            <a:pPr marL="0" marR="0" lvl="0" indent="0" algn="l">
              <a:lnSpc>
                <a:spcPct val="90000"/>
              </a:lnSpc>
              <a:spcBef>
                <a:spcPts val="0"/>
              </a:spcBef>
              <a:spcAft>
                <a:spcPts val="0"/>
              </a:spcAft>
              <a:buClr>
                <a:schemeClr val="lt1"/>
              </a:buClr>
              <a:buSzPts val="2500"/>
              <a:buFont typeface="Century Gothic"/>
              <a:buNone/>
              <a:defRPr/>
            </a:pPr>
            <a:r>
              <a:rPr lang="it-IT" sz="2500" b="1" i="0" u="none" strike="noStrike" cap="none">
                <a:solidFill>
                  <a:schemeClr val="lt1"/>
                </a:solidFill>
                <a:latin typeface="Calibri"/>
                <a:ea typeface="Calibri"/>
                <a:cs typeface="Calibri"/>
              </a:rPr>
              <a:t>Competence Centre and network </a:t>
            </a:r>
            <a:endParaRPr sz="4400" b="0" i="0" u="none" strike="noStrike" cap="none">
              <a:solidFill>
                <a:schemeClr val="dk1"/>
              </a:solidFill>
              <a:latin typeface="Calibri"/>
              <a:ea typeface="Calibri"/>
              <a:cs typeface="Calibri"/>
            </a:endParaRPr>
          </a:p>
          <a:p>
            <a:pPr marL="0" marR="0" lvl="0" indent="0" algn="l">
              <a:lnSpc>
                <a:spcPct val="90000"/>
              </a:lnSpc>
              <a:spcBef>
                <a:spcPts val="1799"/>
              </a:spcBef>
              <a:spcAft>
                <a:spcPts val="0"/>
              </a:spcAft>
              <a:buClr>
                <a:schemeClr val="lt1"/>
              </a:buClr>
              <a:buSzPts val="2500"/>
              <a:buFont typeface="Century Gothic"/>
              <a:buNone/>
              <a:defRPr/>
            </a:pPr>
            <a:r>
              <a:rPr lang="it-IT" sz="2500" b="1" i="0" u="none" strike="noStrike" cap="none">
                <a:solidFill>
                  <a:schemeClr val="lt1"/>
                </a:solidFill>
                <a:latin typeface="Calibri"/>
                <a:ea typeface="Calibri"/>
                <a:cs typeface="Calibri"/>
              </a:rPr>
              <a:t>Minimum Viable Skillset</a:t>
            </a:r>
            <a:endParaRPr sz="4400" b="0" i="0" u="none" strike="noStrike" cap="none">
              <a:solidFill>
                <a:schemeClr val="dk1"/>
              </a:solidFill>
              <a:latin typeface="Calibri"/>
              <a:ea typeface="Calibri"/>
              <a:cs typeface="Calibri"/>
            </a:endParaRPr>
          </a:p>
          <a:p>
            <a:pPr marL="0" marR="0" lvl="0" indent="0" algn="l">
              <a:lnSpc>
                <a:spcPct val="90000"/>
              </a:lnSpc>
              <a:spcBef>
                <a:spcPts val="1799"/>
              </a:spcBef>
              <a:spcAft>
                <a:spcPts val="0"/>
              </a:spcAft>
              <a:buClr>
                <a:schemeClr val="lt1"/>
              </a:buClr>
              <a:buSzPts val="2500"/>
              <a:buFont typeface="Century Gothic"/>
              <a:buNone/>
              <a:defRPr/>
            </a:pPr>
            <a:r>
              <a:rPr lang="it-IT" sz="2500" b="1" i="0" u="none" strike="noStrike" cap="none">
                <a:solidFill>
                  <a:schemeClr val="lt1"/>
                </a:solidFill>
                <a:latin typeface="Calibri"/>
                <a:ea typeface="Calibri"/>
                <a:cs typeface="Calibri"/>
              </a:rPr>
              <a:t>FAIR-by-design methodology for learning material</a:t>
            </a:r>
            <a:endParaRPr sz="4400" b="0" i="0" u="none" strike="noStrike" cap="none">
              <a:solidFill>
                <a:schemeClr val="dk1"/>
              </a:solidFill>
              <a:latin typeface="Calibri"/>
              <a:ea typeface="Calibri"/>
              <a:cs typeface="Calibri"/>
            </a:endParaRPr>
          </a:p>
          <a:p>
            <a:pPr marL="0" marR="0" lvl="0" indent="0" algn="l">
              <a:lnSpc>
                <a:spcPct val="90000"/>
              </a:lnSpc>
              <a:spcBef>
                <a:spcPts val="1799"/>
              </a:spcBef>
              <a:spcAft>
                <a:spcPts val="0"/>
              </a:spcAft>
              <a:buClr>
                <a:schemeClr val="lt1"/>
              </a:buClr>
              <a:buSzPts val="2500"/>
              <a:buFont typeface="Century Gothic"/>
              <a:buNone/>
              <a:defRPr/>
            </a:pPr>
            <a:r>
              <a:rPr lang="it-IT" sz="2500" b="1" i="0" u="none" strike="noStrike" cap="none">
                <a:solidFill>
                  <a:schemeClr val="lt1"/>
                </a:solidFill>
                <a:latin typeface="Calibri"/>
                <a:ea typeface="Calibri"/>
                <a:cs typeface="Calibri"/>
              </a:rPr>
              <a:t>Training of Trainers</a:t>
            </a:r>
            <a:endParaRPr sz="4400" b="0" i="0" u="none" strike="noStrike" cap="none">
              <a:solidFill>
                <a:schemeClr val="dk1"/>
              </a:solidFill>
              <a:latin typeface="Calibri"/>
              <a:ea typeface="Calibri"/>
              <a:cs typeface="Calibri"/>
            </a:endParaRPr>
          </a:p>
          <a:p>
            <a:pPr marL="0" marR="0" lvl="0" indent="0" algn="l">
              <a:lnSpc>
                <a:spcPct val="90000"/>
              </a:lnSpc>
              <a:spcBef>
                <a:spcPts val="1799"/>
              </a:spcBef>
              <a:spcAft>
                <a:spcPts val="0"/>
              </a:spcAft>
              <a:buClr>
                <a:schemeClr val="lt1"/>
              </a:buClr>
              <a:buSzPts val="2500"/>
              <a:buFont typeface="Century Gothic"/>
              <a:buNone/>
              <a:defRPr/>
            </a:pPr>
            <a:r>
              <a:rPr lang="it-IT" sz="2500" b="1" i="0" u="none" strike="noStrike" cap="none">
                <a:solidFill>
                  <a:schemeClr val="lt1"/>
                </a:solidFill>
                <a:latin typeface="Calibri"/>
                <a:ea typeface="Calibri"/>
                <a:cs typeface="Calibri"/>
              </a:rPr>
              <a:t>Master trainer</a:t>
            </a:r>
            <a:endParaRPr sz="4400" b="0" i="0" u="none" strike="noStrike" cap="none">
              <a:solidFill>
                <a:schemeClr val="dk1"/>
              </a:solidFill>
              <a:latin typeface="Calibri"/>
              <a:ea typeface="Calibri"/>
              <a:cs typeface="Calibri"/>
            </a:endParaRPr>
          </a:p>
          <a:p>
            <a:pPr marL="0" marR="0" lvl="0" indent="0" algn="l">
              <a:lnSpc>
                <a:spcPct val="90000"/>
              </a:lnSpc>
              <a:spcBef>
                <a:spcPts val="1799"/>
              </a:spcBef>
              <a:spcAft>
                <a:spcPts val="0"/>
              </a:spcAft>
              <a:buClr>
                <a:schemeClr val="lt1"/>
              </a:buClr>
              <a:buSzPts val="2500"/>
              <a:buFont typeface="Century Gothic"/>
              <a:buNone/>
              <a:defRPr/>
            </a:pPr>
            <a:r>
              <a:rPr lang="it-IT" sz="2500" b="1" i="0" u="none" strike="noStrike" cap="none">
                <a:solidFill>
                  <a:schemeClr val="lt1"/>
                </a:solidFill>
                <a:latin typeface="Calibri"/>
                <a:ea typeface="Calibri"/>
                <a:cs typeface="Calibri"/>
              </a:rPr>
              <a:t>Professional Networks</a:t>
            </a:r>
            <a:endParaRPr sz="4400" b="0" i="0" u="none" strike="noStrike" cap="none">
              <a:solidFill>
                <a:schemeClr val="dk1"/>
              </a:solidFill>
              <a:latin typeface="Calibri"/>
              <a:ea typeface="Calibri"/>
              <a:cs typeface="Calibri"/>
            </a:endParaRPr>
          </a:p>
          <a:p>
            <a:pPr marL="0" marR="0" lvl="0" indent="0" algn="l">
              <a:lnSpc>
                <a:spcPct val="90000"/>
              </a:lnSpc>
              <a:spcBef>
                <a:spcPts val="1799"/>
              </a:spcBef>
              <a:spcAft>
                <a:spcPts val="0"/>
              </a:spcAft>
              <a:buClr>
                <a:schemeClr val="lt1"/>
              </a:buClr>
              <a:buSzPts val="2500"/>
              <a:buFont typeface="Century Gothic"/>
              <a:buNone/>
              <a:defRPr/>
            </a:pPr>
            <a:r>
              <a:rPr lang="it-IT" sz="2500" b="1" i="0" u="none" strike="noStrike" cap="none">
                <a:solidFill>
                  <a:schemeClr val="lt1"/>
                </a:solidFill>
                <a:latin typeface="Calibri"/>
                <a:ea typeface="Calibri"/>
                <a:cs typeface="Calibri"/>
              </a:rPr>
              <a:t>User Support Network</a:t>
            </a:r>
            <a:endParaRPr sz="4400" b="0" i="0" u="none" strike="noStrike" cap="none">
              <a:solidFill>
                <a:schemeClr val="dk1"/>
              </a:solidFill>
              <a:latin typeface="Calibri"/>
              <a:ea typeface="Calibri"/>
              <a:cs typeface="Calibri"/>
            </a:endParaRPr>
          </a:p>
          <a:p>
            <a:pPr marL="0" marR="0" lvl="0" indent="0" algn="l">
              <a:lnSpc>
                <a:spcPct val="90000"/>
              </a:lnSpc>
              <a:spcBef>
                <a:spcPts val="1799"/>
              </a:spcBef>
              <a:spcAft>
                <a:spcPts val="0"/>
              </a:spcAft>
              <a:buClr>
                <a:schemeClr val="lt1"/>
              </a:buClr>
              <a:buSzPts val="2500"/>
              <a:buFont typeface="Century Gothic"/>
              <a:buNone/>
              <a:defRPr/>
            </a:pPr>
            <a:r>
              <a:rPr lang="it-IT" sz="2500" b="1" i="0" u="none" strike="noStrike" cap="none">
                <a:solidFill>
                  <a:schemeClr val="lt1"/>
                </a:solidFill>
                <a:latin typeface="Calibri"/>
                <a:ea typeface="Calibri"/>
                <a:cs typeface="Calibri"/>
              </a:rPr>
              <a:t>Co-Creation Mechanism</a:t>
            </a:r>
            <a:endParaRPr sz="4400" b="0" i="0" u="none" strike="noStrike" cap="none">
              <a:solidFill>
                <a:schemeClr val="dk1"/>
              </a:solidFill>
              <a:latin typeface="Calibri"/>
              <a:ea typeface="Calibri"/>
              <a:cs typeface="Calibri"/>
            </a:endParaRPr>
          </a:p>
        </p:txBody>
      </p:sp>
      <p:sp>
        <p:nvSpPr>
          <p:cNvPr id="130" name="Google Shape;130;p9"/>
          <p:cNvSpPr/>
          <p:nvPr/>
        </p:nvSpPr>
        <p:spPr bwMode="auto">
          <a:xfrm>
            <a:off x="613998" y="2217256"/>
            <a:ext cx="252000" cy="252000"/>
          </a:xfrm>
          <a:prstGeom prst="ellipse">
            <a:avLst/>
          </a:prstGeom>
          <a:solidFill>
            <a:schemeClr val="accent3"/>
          </a:solidFill>
          <a:ln>
            <a:noFill/>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1" i="0" u="none" strike="noStrike" cap="none">
              <a:solidFill>
                <a:schemeClr val="lt1"/>
              </a:solidFill>
              <a:latin typeface="Calibri"/>
              <a:ea typeface="Calibri"/>
              <a:cs typeface="Calibri"/>
            </a:endParaRPr>
          </a:p>
        </p:txBody>
      </p:sp>
      <p:sp>
        <p:nvSpPr>
          <p:cNvPr id="131" name="Google Shape;131;p9"/>
          <p:cNvSpPr/>
          <p:nvPr/>
        </p:nvSpPr>
        <p:spPr bwMode="auto">
          <a:xfrm>
            <a:off x="613998" y="2787109"/>
            <a:ext cx="252000" cy="252000"/>
          </a:xfrm>
          <a:prstGeom prst="ellipse">
            <a:avLst/>
          </a:prstGeom>
          <a:solidFill>
            <a:srgbClr val="95C11F"/>
          </a:solidFill>
          <a:ln>
            <a:noFill/>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1" i="0" u="none" strike="noStrike" cap="none">
              <a:solidFill>
                <a:schemeClr val="lt1"/>
              </a:solidFill>
              <a:latin typeface="Calibri"/>
              <a:ea typeface="Calibri"/>
              <a:cs typeface="Calibri"/>
            </a:endParaRPr>
          </a:p>
        </p:txBody>
      </p:sp>
      <p:sp>
        <p:nvSpPr>
          <p:cNvPr id="132" name="Google Shape;132;p9"/>
          <p:cNvSpPr/>
          <p:nvPr/>
        </p:nvSpPr>
        <p:spPr bwMode="auto">
          <a:xfrm>
            <a:off x="613998" y="3356962"/>
            <a:ext cx="252000" cy="252000"/>
          </a:xfrm>
          <a:prstGeom prst="ellipse">
            <a:avLst/>
          </a:prstGeom>
          <a:solidFill>
            <a:srgbClr val="0070C0"/>
          </a:solidFill>
          <a:ln>
            <a:noFill/>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1" i="0" u="none" strike="noStrike" cap="none">
              <a:solidFill>
                <a:schemeClr val="lt1"/>
              </a:solidFill>
              <a:latin typeface="Calibri"/>
              <a:ea typeface="Calibri"/>
              <a:cs typeface="Calibri"/>
            </a:endParaRPr>
          </a:p>
        </p:txBody>
      </p:sp>
      <p:sp>
        <p:nvSpPr>
          <p:cNvPr id="133" name="Google Shape;133;p9"/>
          <p:cNvSpPr/>
          <p:nvPr/>
        </p:nvSpPr>
        <p:spPr bwMode="auto">
          <a:xfrm>
            <a:off x="613998" y="3926815"/>
            <a:ext cx="252000" cy="252000"/>
          </a:xfrm>
          <a:prstGeom prst="ellipse">
            <a:avLst/>
          </a:prstGeom>
          <a:solidFill>
            <a:schemeClr val="accent4"/>
          </a:solidFill>
          <a:ln>
            <a:noFill/>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1" i="0" u="none" strike="noStrike" cap="none">
              <a:solidFill>
                <a:schemeClr val="lt1"/>
              </a:solidFill>
              <a:latin typeface="Calibri"/>
              <a:ea typeface="Calibri"/>
              <a:cs typeface="Calibri"/>
            </a:endParaRPr>
          </a:p>
        </p:txBody>
      </p:sp>
      <p:sp>
        <p:nvSpPr>
          <p:cNvPr id="134" name="Google Shape;134;p9"/>
          <p:cNvSpPr/>
          <p:nvPr/>
        </p:nvSpPr>
        <p:spPr bwMode="auto">
          <a:xfrm>
            <a:off x="613998" y="4496668"/>
            <a:ext cx="252000" cy="252000"/>
          </a:xfrm>
          <a:prstGeom prst="ellipse">
            <a:avLst/>
          </a:prstGeom>
          <a:solidFill>
            <a:schemeClr val="accent3"/>
          </a:solidFill>
          <a:ln>
            <a:noFill/>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1" i="0" u="none" strike="noStrike" cap="none">
              <a:solidFill>
                <a:schemeClr val="lt1"/>
              </a:solidFill>
              <a:latin typeface="Calibri"/>
              <a:ea typeface="Calibri"/>
              <a:cs typeface="Calibri"/>
            </a:endParaRPr>
          </a:p>
        </p:txBody>
      </p:sp>
      <p:sp>
        <p:nvSpPr>
          <p:cNvPr id="135" name="Google Shape;135;p9"/>
          <p:cNvSpPr/>
          <p:nvPr/>
        </p:nvSpPr>
        <p:spPr bwMode="auto">
          <a:xfrm>
            <a:off x="613998" y="5066521"/>
            <a:ext cx="252000" cy="252000"/>
          </a:xfrm>
          <a:prstGeom prst="ellipse">
            <a:avLst/>
          </a:prstGeom>
          <a:solidFill>
            <a:srgbClr val="95C11F"/>
          </a:solidFill>
          <a:ln>
            <a:noFill/>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1" i="0" u="none" strike="noStrike" cap="none">
              <a:solidFill>
                <a:schemeClr val="lt1"/>
              </a:solidFill>
              <a:latin typeface="Calibri"/>
              <a:ea typeface="Calibri"/>
              <a:cs typeface="Calibri"/>
            </a:endParaRPr>
          </a:p>
        </p:txBody>
      </p:sp>
      <p:sp>
        <p:nvSpPr>
          <p:cNvPr id="136" name="Google Shape;136;p9"/>
          <p:cNvSpPr/>
          <p:nvPr/>
        </p:nvSpPr>
        <p:spPr bwMode="auto">
          <a:xfrm>
            <a:off x="613998" y="5636374"/>
            <a:ext cx="252000" cy="252000"/>
          </a:xfrm>
          <a:prstGeom prst="ellipse">
            <a:avLst/>
          </a:prstGeom>
          <a:solidFill>
            <a:srgbClr val="0070C0"/>
          </a:solidFill>
          <a:ln>
            <a:noFill/>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1" i="0" u="none" strike="noStrike" cap="none">
              <a:solidFill>
                <a:schemeClr val="lt1"/>
              </a:solidFill>
              <a:latin typeface="Calibri"/>
              <a:ea typeface="Calibri"/>
              <a:cs typeface="Calibri"/>
            </a:endParaRPr>
          </a:p>
        </p:txBody>
      </p:sp>
      <p:sp>
        <p:nvSpPr>
          <p:cNvPr id="137" name="Google Shape;137;p9"/>
          <p:cNvSpPr/>
          <p:nvPr/>
        </p:nvSpPr>
        <p:spPr bwMode="auto">
          <a:xfrm>
            <a:off x="613998" y="6206225"/>
            <a:ext cx="252000" cy="252000"/>
          </a:xfrm>
          <a:prstGeom prst="ellipse">
            <a:avLst/>
          </a:prstGeom>
          <a:solidFill>
            <a:schemeClr val="accent4"/>
          </a:solidFill>
          <a:ln>
            <a:noFill/>
          </a:ln>
        </p:spPr>
        <p:txBody>
          <a:bodyPr spcFirstLastPara="1" wrap="square" lIns="91400" tIns="45675" rIns="91400" bIns="45675" anchor="ctr" anchorCtr="0">
            <a:noAutofit/>
          </a:bodyPr>
          <a:lstStyle/>
          <a:p>
            <a:pPr marL="0" marR="0" lvl="0" indent="0" algn="ctr">
              <a:lnSpc>
                <a:spcPct val="100000"/>
              </a:lnSpc>
              <a:spcBef>
                <a:spcPts val="0"/>
              </a:spcBef>
              <a:spcAft>
                <a:spcPts val="0"/>
              </a:spcAft>
              <a:buClr>
                <a:schemeClr val="dk1"/>
              </a:buClr>
              <a:buSzPts val="1800"/>
              <a:buFont typeface="Calibri"/>
              <a:buNone/>
              <a:defRPr/>
            </a:pPr>
            <a:endParaRPr sz="1800" b="1" i="0" u="none" strike="noStrike" cap="none">
              <a:solidFill>
                <a:schemeClr val="lt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2" name="Google Shape;142;p11"/>
          <p:cNvSpPr txBox="1">
            <a:spLocks noGrp="1"/>
          </p:cNvSpPr>
          <p:nvPr>
            <p:ph type="title"/>
          </p:nvPr>
        </p:nvSpPr>
        <p:spPr bwMode="auto">
          <a:xfrm>
            <a:off x="188271" y="365126"/>
            <a:ext cx="11815499" cy="1325700"/>
          </a:xfrm>
          <a:prstGeom prst="rect">
            <a:avLst/>
          </a:prstGeom>
          <a:noFill/>
          <a:ln>
            <a:noFill/>
          </a:ln>
        </p:spPr>
        <p:txBody>
          <a:bodyPr spcFirstLastPara="1" wrap="square" lIns="91400" tIns="45675" rIns="91400" bIns="45675" anchor="ctr" anchorCtr="0">
            <a:normAutofit fontScale="90000"/>
          </a:bodyPr>
          <a:lstStyle/>
          <a:p>
            <a:pPr marL="0" lvl="0" indent="0" algn="ctr">
              <a:lnSpc>
                <a:spcPct val="90000"/>
              </a:lnSpc>
              <a:spcBef>
                <a:spcPts val="0"/>
              </a:spcBef>
              <a:spcAft>
                <a:spcPts val="0"/>
              </a:spcAft>
              <a:buClr>
                <a:srgbClr val="0070C0"/>
              </a:buClr>
              <a:buSzPct val="100000"/>
              <a:buFont typeface="Century Gothic"/>
              <a:buNone/>
              <a:defRPr/>
            </a:pPr>
            <a:r>
              <a:rPr lang="it-IT" sz="4800">
                <a:solidFill>
                  <a:srgbClr val="0070C0"/>
                </a:solidFill>
                <a:latin typeface="Century Gothic"/>
                <a:ea typeface="Century Gothic"/>
                <a:cs typeface="Century Gothic"/>
              </a:rPr>
              <a:t>Competence Centres, we are not alone!</a:t>
            </a:r>
            <a:endParaRPr sz="4800">
              <a:solidFill>
                <a:srgbClr val="0070C0"/>
              </a:solidFill>
              <a:latin typeface="Century Gothic"/>
              <a:ea typeface="Century Gothic"/>
              <a:cs typeface="Century Gothic"/>
            </a:endParaRPr>
          </a:p>
        </p:txBody>
      </p:sp>
      <p:pic>
        <p:nvPicPr>
          <p:cNvPr id="143" name="Google Shape;143;p11"/>
          <p:cNvPicPr/>
          <p:nvPr/>
        </p:nvPicPr>
        <p:blipFill>
          <a:blip r:embed="rId3">
            <a:alphaModFix/>
          </a:blip>
          <a:stretch/>
        </p:blipFill>
        <p:spPr bwMode="auto">
          <a:xfrm>
            <a:off x="4220131" y="1582818"/>
            <a:ext cx="3751731" cy="2502403"/>
          </a:xfrm>
          <a:prstGeom prst="rect">
            <a:avLst/>
          </a:prstGeom>
          <a:noFill/>
          <a:ln>
            <a:noFill/>
          </a:ln>
        </p:spPr>
      </p:pic>
      <p:pic>
        <p:nvPicPr>
          <p:cNvPr id="144" name="Google Shape;144;p11"/>
          <p:cNvPicPr/>
          <p:nvPr/>
        </p:nvPicPr>
        <p:blipFill>
          <a:blip r:embed="rId4">
            <a:alphaModFix/>
          </a:blip>
          <a:srcRect l="0" t="0" r="0" b="61894"/>
          <a:stretch/>
        </p:blipFill>
        <p:spPr bwMode="auto">
          <a:xfrm>
            <a:off x="188271" y="1582818"/>
            <a:ext cx="3743786" cy="3858466"/>
          </a:xfrm>
          <a:prstGeom prst="rect">
            <a:avLst/>
          </a:prstGeom>
          <a:noFill/>
          <a:ln>
            <a:noFill/>
          </a:ln>
        </p:spPr>
      </p:pic>
      <p:sp>
        <p:nvSpPr>
          <p:cNvPr id="145" name="Google Shape;145;p11"/>
          <p:cNvSpPr txBox="1"/>
          <p:nvPr/>
        </p:nvSpPr>
        <p:spPr bwMode="auto">
          <a:xfrm>
            <a:off x="3359893" y="5679369"/>
            <a:ext cx="5477698" cy="548957"/>
          </a:xfrm>
          <a:prstGeom prst="rect">
            <a:avLst/>
          </a:prstGeom>
          <a:noFill/>
          <a:ln>
            <a:noFill/>
          </a:ln>
        </p:spPr>
        <p:txBody>
          <a:bodyPr spcFirstLastPara="1" wrap="square" lIns="91400" tIns="45675" rIns="91400" bIns="45675" anchor="t" anchorCtr="0">
            <a:spAutoFit/>
          </a:bodyPr>
          <a:lstStyle/>
          <a:p>
            <a:pPr marL="0" marR="0" lvl="0" indent="0" algn="ctr">
              <a:lnSpc>
                <a:spcPct val="100000"/>
              </a:lnSpc>
              <a:spcBef>
                <a:spcPts val="0"/>
              </a:spcBef>
              <a:spcAft>
                <a:spcPts val="0"/>
              </a:spcAft>
              <a:buClr>
                <a:schemeClr val="dk1"/>
              </a:buClr>
              <a:buSzPts val="1000"/>
              <a:buFont typeface="Calibri"/>
              <a:buNone/>
              <a:defRPr/>
            </a:pPr>
            <a:r>
              <a:rPr lang="it-IT" sz="1000" b="0" i="0" u="sng" strike="noStrike" cap="none">
                <a:solidFill>
                  <a:schemeClr val="dk1"/>
                </a:solidFill>
                <a:latin typeface="Calibri"/>
                <a:ea typeface="Calibri"/>
                <a:cs typeface="Calibri"/>
                <a:hlinkClick r:id="rId5" tooltip="https://allpros.eu/events/online-workshop-competence-centres-semiconductors"/>
              </a:rPr>
              <a:t>https://allpros.eu/events/online-workshop-competence-centres-semiconductors</a:t>
            </a:r>
            <a:r>
              <a:rPr lang="it-IT" sz="1000" b="0" i="0" u="none" strike="noStrike" cap="none">
                <a:solidFill>
                  <a:schemeClr val="dk1"/>
                </a:solidFill>
                <a:latin typeface="Calibri"/>
                <a:ea typeface="Calibri"/>
                <a:cs typeface="Calibri"/>
              </a:rPr>
              <a:t> </a:t>
            </a:r>
            <a:endParaRPr sz="1000" b="0" i="0" u="none" strike="noStrike" cap="none">
              <a:solidFill>
                <a:schemeClr val="dk1"/>
              </a:solidFill>
              <a:latin typeface="Calibri"/>
              <a:ea typeface="Calibri"/>
              <a:cs typeface="Calibri"/>
            </a:endParaRPr>
          </a:p>
          <a:p>
            <a:pPr marL="0" marR="0" lvl="0" indent="0" algn="ctr">
              <a:lnSpc>
                <a:spcPct val="100000"/>
              </a:lnSpc>
              <a:spcBef>
                <a:spcPts val="0"/>
              </a:spcBef>
              <a:spcAft>
                <a:spcPts val="0"/>
              </a:spcAft>
              <a:buClr>
                <a:schemeClr val="dk1"/>
              </a:buClr>
              <a:buSzPts val="1000"/>
              <a:buFont typeface="Calibri"/>
              <a:buNone/>
              <a:defRPr/>
            </a:pPr>
            <a:r>
              <a:rPr lang="it-IT" sz="1000" b="0" i="0" u="none" strike="noStrike" cap="none">
                <a:solidFill>
                  <a:schemeClr val="dk1"/>
                </a:solidFill>
                <a:latin typeface="Calibri"/>
                <a:ea typeface="Calibri"/>
                <a:cs typeface="Calibri"/>
              </a:rPr>
              <a:t>Silvana Muscella, et al. (2023). Bridging the Skills Shortage in the EU Semiconductor Industry. Zenodo. </a:t>
            </a:r>
            <a:r>
              <a:rPr lang="it-IT" sz="1000" b="0" i="0" u="sng" strike="noStrike" cap="none">
                <a:solidFill>
                  <a:schemeClr val="dk1"/>
                </a:solidFill>
                <a:latin typeface="Calibri"/>
                <a:ea typeface="Calibri"/>
                <a:cs typeface="Calibri"/>
                <a:hlinkClick r:id="rId6" tooltip="https://doi.org/10.5281/zenodo.8084984"/>
              </a:rPr>
              <a:t>https://doi.org/10.5281/zenodo.8084984</a:t>
            </a:r>
            <a:r>
              <a:rPr lang="it-IT" sz="1000" b="0" i="0" u="none" strike="noStrike" cap="none">
                <a:solidFill>
                  <a:schemeClr val="dk1"/>
                </a:solidFill>
                <a:latin typeface="Calibri"/>
                <a:ea typeface="Calibri"/>
                <a:cs typeface="Calibri"/>
              </a:rPr>
              <a:t> </a:t>
            </a:r>
            <a:endParaRPr sz="1000" b="0" i="0" u="none" strike="noStrike" cap="none">
              <a:solidFill>
                <a:schemeClr val="dk1"/>
              </a:solidFill>
              <a:latin typeface="Calibri"/>
              <a:ea typeface="Calibri"/>
              <a:cs typeface="Calibri"/>
            </a:endParaRPr>
          </a:p>
        </p:txBody>
      </p:sp>
      <p:sp>
        <p:nvSpPr>
          <p:cNvPr id="146" name="Google Shape;146;p11"/>
          <p:cNvSpPr txBox="1"/>
          <p:nvPr/>
        </p:nvSpPr>
        <p:spPr bwMode="auto">
          <a:xfrm>
            <a:off x="806181" y="5722499"/>
            <a:ext cx="2230799" cy="369299"/>
          </a:xfrm>
          <a:prstGeom prst="rect">
            <a:avLst/>
          </a:prstGeom>
          <a:noFill/>
          <a:ln>
            <a:noFill/>
          </a:ln>
        </p:spPr>
        <p:txBody>
          <a:bodyPr spcFirstLastPara="1" wrap="square" lIns="91400" tIns="45675" rIns="91400" bIns="45675" anchor="t" anchorCtr="0">
            <a:spAutoFit/>
          </a:bodyPr>
          <a:lstStyle/>
          <a:p>
            <a:pPr marL="0" marR="0" lvl="0" indent="0" algn="ctr">
              <a:lnSpc>
                <a:spcPct val="100000"/>
              </a:lnSpc>
              <a:spcBef>
                <a:spcPts val="0"/>
              </a:spcBef>
              <a:spcAft>
                <a:spcPts val="0"/>
              </a:spcAft>
              <a:buClr>
                <a:schemeClr val="dk1"/>
              </a:buClr>
              <a:buSzPts val="1800"/>
              <a:buFont typeface="Calibri"/>
              <a:buNone/>
              <a:defRPr/>
            </a:pPr>
            <a:r>
              <a:rPr lang="it-IT" sz="1800" b="0" i="0" u="sng" strike="noStrike" cap="none">
                <a:solidFill>
                  <a:schemeClr val="dk1"/>
                </a:solidFill>
                <a:latin typeface="Calibri"/>
                <a:ea typeface="Calibri"/>
                <a:cs typeface="Calibri"/>
                <a:hlinkClick r:id="rId7" tooltip="http://www.enrio.eu/"/>
              </a:rPr>
              <a:t>http://www.enrio.eu/</a:t>
            </a:r>
            <a:r>
              <a:rPr lang="it-IT" sz="1800" b="0" i="0" u="none" strike="noStrike" cap="none">
                <a:solidFill>
                  <a:schemeClr val="dk1"/>
                </a:solidFill>
                <a:latin typeface="Calibri"/>
                <a:ea typeface="Calibri"/>
                <a:cs typeface="Calibri"/>
              </a:rPr>
              <a:t>  </a:t>
            </a:r>
            <a:endParaRPr sz="1800" b="0" i="0" u="none" strike="noStrike" cap="none">
              <a:solidFill>
                <a:schemeClr val="dk1"/>
              </a:solidFill>
              <a:latin typeface="Calibri"/>
              <a:ea typeface="Calibri"/>
              <a:cs typeface="Calibri"/>
            </a:endParaRPr>
          </a:p>
        </p:txBody>
      </p:sp>
      <p:sp>
        <p:nvSpPr>
          <p:cNvPr id="147" name="Google Shape;147;p11"/>
          <p:cNvSpPr txBox="1"/>
          <p:nvPr/>
        </p:nvSpPr>
        <p:spPr bwMode="auto">
          <a:xfrm>
            <a:off x="8240531" y="5272549"/>
            <a:ext cx="3850380" cy="366077"/>
          </a:xfrm>
          <a:prstGeom prst="rect">
            <a:avLst/>
          </a:prstGeom>
          <a:noFill/>
          <a:ln>
            <a:noFill/>
          </a:ln>
        </p:spPr>
        <p:txBody>
          <a:bodyPr spcFirstLastPara="1" wrap="square" lIns="91400" tIns="45675" rIns="91400" bIns="45675" anchor="t" anchorCtr="0">
            <a:spAutoFit/>
          </a:bodyPr>
          <a:lstStyle/>
          <a:p>
            <a:pPr marL="0" marR="0" lvl="0" indent="0" algn="ctr">
              <a:lnSpc>
                <a:spcPct val="100000"/>
              </a:lnSpc>
              <a:spcBef>
                <a:spcPts val="0"/>
              </a:spcBef>
              <a:spcAft>
                <a:spcPts val="0"/>
              </a:spcAft>
              <a:buClr>
                <a:schemeClr val="dk1"/>
              </a:buClr>
              <a:buSzPts val="1800"/>
              <a:buFont typeface="Calibri"/>
              <a:buNone/>
              <a:defRPr/>
            </a:pPr>
            <a:r>
              <a:rPr lang="it-IT" sz="1800" b="0" i="0" u="sng" strike="noStrike" cap="none">
                <a:solidFill>
                  <a:schemeClr val="dk1"/>
                </a:solidFill>
                <a:latin typeface="Calibri"/>
                <a:ea typeface="Calibri"/>
                <a:cs typeface="Calibri"/>
                <a:hlinkClick r:id="rId8" tooltip="https://www.eurocc-access.eu/"/>
              </a:rPr>
              <a:t>https://www.eurocc-access.eu/</a:t>
            </a:r>
            <a:r>
              <a:rPr lang="it-IT" sz="1800" b="0" i="0" u="none" strike="noStrike" cap="none">
                <a:solidFill>
                  <a:schemeClr val="dk1"/>
                </a:solidFill>
                <a:latin typeface="Calibri"/>
                <a:ea typeface="Calibri"/>
                <a:cs typeface="Calibri"/>
              </a:rPr>
              <a:t> </a:t>
            </a:r>
            <a:endParaRPr sz="1800" b="0" i="0" u="none" strike="noStrike" cap="none">
              <a:solidFill>
                <a:schemeClr val="dk1"/>
              </a:solidFill>
              <a:latin typeface="Calibri"/>
              <a:ea typeface="Calibri"/>
              <a:cs typeface="Calibri"/>
            </a:endParaRPr>
          </a:p>
        </p:txBody>
      </p:sp>
      <p:pic>
        <p:nvPicPr>
          <p:cNvPr id="148" name="Google Shape;148;p11"/>
          <p:cNvPicPr/>
          <p:nvPr/>
        </p:nvPicPr>
        <p:blipFill>
          <a:blip r:embed="rId9">
            <a:alphaModFix/>
          </a:blip>
          <a:srcRect l="14185" t="0" r="12730" b="86379"/>
          <a:stretch/>
        </p:blipFill>
        <p:spPr bwMode="auto">
          <a:xfrm>
            <a:off x="8120312" y="1582818"/>
            <a:ext cx="3936571" cy="1774048"/>
          </a:xfrm>
          <a:prstGeom prst="rect">
            <a:avLst/>
          </a:prstGeom>
          <a:noFill/>
          <a:ln>
            <a:noFill/>
          </a:ln>
        </p:spPr>
      </p:pic>
      <p:pic>
        <p:nvPicPr>
          <p:cNvPr id="149" name="Google Shape;149;p11"/>
          <p:cNvPicPr/>
          <p:nvPr/>
        </p:nvPicPr>
        <p:blipFill>
          <a:blip r:embed="rId10">
            <a:alphaModFix/>
          </a:blip>
          <a:srcRect l="16945" t="6201" r="19254" b="74669"/>
          <a:stretch/>
        </p:blipFill>
        <p:spPr bwMode="auto">
          <a:xfrm>
            <a:off x="8120314" y="3634294"/>
            <a:ext cx="3892737" cy="1311718"/>
          </a:xfrm>
          <a:prstGeom prst="rect">
            <a:avLst/>
          </a:prstGeom>
          <a:noFill/>
          <a:ln>
            <a:noFill/>
          </a:ln>
        </p:spPr>
      </p:pic>
      <p:pic>
        <p:nvPicPr>
          <p:cNvPr id="150" name="Google Shape;150;p11"/>
          <p:cNvPicPr/>
          <p:nvPr/>
        </p:nvPicPr>
        <p:blipFill>
          <a:blip r:embed="rId11">
            <a:alphaModFix/>
          </a:blip>
          <a:stretch/>
        </p:blipFill>
        <p:spPr bwMode="auto">
          <a:xfrm>
            <a:off x="6482548" y="3634293"/>
            <a:ext cx="1429948" cy="2019682"/>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6" name="Google Shape;156;p13"/>
          <p:cNvPicPr/>
          <p:nvPr/>
        </p:nvPicPr>
        <p:blipFill>
          <a:blip r:embed="rId3">
            <a:alphaModFix/>
          </a:blip>
          <a:stretch/>
        </p:blipFill>
        <p:spPr bwMode="auto">
          <a:xfrm>
            <a:off x="5698684" y="4902825"/>
            <a:ext cx="1017724" cy="1160208"/>
          </a:xfrm>
          <a:prstGeom prst="rect">
            <a:avLst/>
          </a:prstGeom>
          <a:noFill/>
          <a:ln>
            <a:noFill/>
          </a:ln>
        </p:spPr>
      </p:pic>
      <p:sp>
        <p:nvSpPr>
          <p:cNvPr id="157" name="Google Shape;157;p13"/>
          <p:cNvSpPr txBox="1">
            <a:spLocks noGrp="1"/>
          </p:cNvSpPr>
          <p:nvPr>
            <p:ph type="title"/>
          </p:nvPr>
        </p:nvSpPr>
        <p:spPr bwMode="auto">
          <a:xfrm>
            <a:off x="838198" y="365128"/>
            <a:ext cx="10515600" cy="1325700"/>
          </a:xfrm>
          <a:prstGeom prst="rect">
            <a:avLst/>
          </a:prstGeom>
          <a:noFill/>
          <a:ln>
            <a:noFill/>
          </a:ln>
        </p:spPr>
        <p:txBody>
          <a:bodyPr spcFirstLastPara="1" wrap="square" lIns="91400" tIns="45675" rIns="91400" bIns="45675" anchor="ctr" anchorCtr="0">
            <a:normAutofit/>
          </a:bodyPr>
          <a:lstStyle/>
          <a:p>
            <a:pPr marL="0" lvl="0" indent="0" algn="l">
              <a:lnSpc>
                <a:spcPct val="90000"/>
              </a:lnSpc>
              <a:spcBef>
                <a:spcPts val="0"/>
              </a:spcBef>
              <a:spcAft>
                <a:spcPts val="0"/>
              </a:spcAft>
              <a:buClr>
                <a:srgbClr val="0070C0"/>
              </a:buClr>
              <a:buSzPts val="3600"/>
              <a:buFont typeface="Century Gothic"/>
              <a:buNone/>
              <a:defRPr/>
            </a:pPr>
            <a:r>
              <a:rPr lang="it-IT" sz="4400">
                <a:solidFill>
                  <a:srgbClr val="0070C0"/>
                </a:solidFill>
                <a:latin typeface="Century Gothic"/>
                <a:ea typeface="Century Gothic"/>
                <a:cs typeface="Century Gothic"/>
              </a:rPr>
              <a:t>Skills4EOSC Competence Centre</a:t>
            </a:r>
            <a:endParaRPr sz="3600" b="1">
              <a:solidFill>
                <a:srgbClr val="0070C0"/>
              </a:solidFill>
              <a:latin typeface="Century Gothic"/>
              <a:ea typeface="Century Gothic"/>
              <a:cs typeface="Century Gothic"/>
            </a:endParaRPr>
          </a:p>
        </p:txBody>
      </p:sp>
      <p:sp>
        <p:nvSpPr>
          <p:cNvPr id="158" name="Google Shape;158;p13"/>
          <p:cNvSpPr txBox="1">
            <a:spLocks noGrp="1"/>
          </p:cNvSpPr>
          <p:nvPr>
            <p:ph type="body" idx="1"/>
          </p:nvPr>
        </p:nvSpPr>
        <p:spPr bwMode="auto">
          <a:xfrm>
            <a:off x="838197" y="1825624"/>
            <a:ext cx="10515600" cy="2227500"/>
          </a:xfrm>
          <a:prstGeom prst="rect">
            <a:avLst/>
          </a:prstGeom>
          <a:noFill/>
          <a:ln>
            <a:noFill/>
          </a:ln>
        </p:spPr>
        <p:txBody>
          <a:bodyPr spcFirstLastPara="1" wrap="square" lIns="91400" tIns="45675" rIns="91400" bIns="45675" anchor="t" anchorCtr="0">
            <a:normAutofit/>
          </a:bodyPr>
          <a:lstStyle/>
          <a:p>
            <a:pPr marL="0" lvl="0" indent="0" algn="l">
              <a:lnSpc>
                <a:spcPct val="90000"/>
              </a:lnSpc>
              <a:spcBef>
                <a:spcPts val="0"/>
              </a:spcBef>
              <a:spcAft>
                <a:spcPts val="0"/>
              </a:spcAft>
              <a:buClr>
                <a:schemeClr val="dk1"/>
              </a:buClr>
              <a:buSzPts val="2400"/>
              <a:buNone/>
              <a:defRPr/>
            </a:pPr>
            <a:r>
              <a:rPr lang="it-IT" sz="2800">
                <a:latin typeface="Calibri"/>
                <a:ea typeface="Calibri"/>
                <a:cs typeface="Calibri"/>
              </a:rPr>
              <a:t>Skills4EOSC CC represent </a:t>
            </a:r>
            <a:r>
              <a:rPr lang="it-IT" sz="2800" b="1">
                <a:solidFill>
                  <a:srgbClr val="3278B1"/>
                </a:solidFill>
                <a:latin typeface="Calibri"/>
                <a:ea typeface="Calibri"/>
                <a:cs typeface="Calibri"/>
              </a:rPr>
              <a:t>a point of reference</a:t>
            </a:r>
            <a:r>
              <a:rPr lang="it-IT" sz="2800" b="1">
                <a:latin typeface="Calibri"/>
                <a:ea typeface="Calibri"/>
                <a:cs typeface="Calibri"/>
              </a:rPr>
              <a:t> </a:t>
            </a:r>
            <a:r>
              <a:rPr lang="it-IT" sz="2800">
                <a:latin typeface="Calibri"/>
                <a:ea typeface="Calibri"/>
                <a:cs typeface="Calibri"/>
              </a:rPr>
              <a:t>in a specific Country/Region/Theme to find key </a:t>
            </a:r>
            <a:r>
              <a:rPr lang="it-IT" sz="2800" b="1">
                <a:solidFill>
                  <a:srgbClr val="3278B1"/>
                </a:solidFill>
                <a:latin typeface="Calibri"/>
                <a:ea typeface="Calibri"/>
                <a:cs typeface="Calibri"/>
              </a:rPr>
              <a:t>competences</a:t>
            </a:r>
            <a:r>
              <a:rPr lang="it-IT" sz="2800">
                <a:solidFill>
                  <a:srgbClr val="3278B1"/>
                </a:solidFill>
                <a:latin typeface="Calibri"/>
                <a:ea typeface="Calibri"/>
                <a:cs typeface="Calibri"/>
              </a:rPr>
              <a:t> </a:t>
            </a:r>
            <a:r>
              <a:rPr lang="it-IT" sz="2800">
                <a:latin typeface="Calibri"/>
                <a:ea typeface="Calibri"/>
                <a:cs typeface="Calibri"/>
              </a:rPr>
              <a:t>to enable the practice of </a:t>
            </a:r>
            <a:r>
              <a:rPr lang="it-IT" sz="2800" b="1">
                <a:solidFill>
                  <a:srgbClr val="3278B1"/>
                </a:solidFill>
                <a:latin typeface="Calibri"/>
                <a:ea typeface="Calibri"/>
                <a:cs typeface="Calibri"/>
              </a:rPr>
              <a:t>Open Science</a:t>
            </a:r>
            <a:r>
              <a:rPr lang="it-IT" sz="2800" b="1">
                <a:latin typeface="Calibri"/>
                <a:ea typeface="Calibri"/>
                <a:cs typeface="Calibri"/>
              </a:rPr>
              <a:t> </a:t>
            </a:r>
            <a:r>
              <a:rPr lang="it-IT" sz="2800">
                <a:latin typeface="Calibri"/>
                <a:ea typeface="Calibri"/>
                <a:cs typeface="Calibri"/>
              </a:rPr>
              <a:t>with adequate knowledge of standards, applications and tools and best practices for delivering, managing, re-using, sharing and analysing </a:t>
            </a:r>
            <a:r>
              <a:rPr lang="it-IT" sz="2800" b="1">
                <a:solidFill>
                  <a:srgbClr val="3278B1"/>
                </a:solidFill>
                <a:latin typeface="Calibri"/>
                <a:ea typeface="Calibri"/>
                <a:cs typeface="Calibri"/>
              </a:rPr>
              <a:t>FAIR</a:t>
            </a:r>
            <a:r>
              <a:rPr lang="it-IT" sz="2800">
                <a:solidFill>
                  <a:srgbClr val="3278B1"/>
                </a:solidFill>
                <a:latin typeface="Calibri"/>
                <a:ea typeface="Calibri"/>
                <a:cs typeface="Calibri"/>
              </a:rPr>
              <a:t> </a:t>
            </a:r>
            <a:r>
              <a:rPr lang="it-IT" sz="2800">
                <a:latin typeface="Calibri"/>
                <a:ea typeface="Calibri"/>
                <a:cs typeface="Calibri"/>
              </a:rPr>
              <a:t>data, as well as other digital research objects.</a:t>
            </a:r>
            <a:endParaRPr/>
          </a:p>
        </p:txBody>
      </p:sp>
      <p:pic>
        <p:nvPicPr>
          <p:cNvPr id="159" name="Google Shape;159;p13" descr="Lampadina e ingranaggio"/>
          <p:cNvPicPr/>
          <p:nvPr/>
        </p:nvPicPr>
        <p:blipFill>
          <a:blip r:embed="rId4">
            <a:alphaModFix/>
          </a:blip>
          <a:stretch/>
        </p:blipFill>
        <p:spPr bwMode="auto">
          <a:xfrm>
            <a:off x="723805" y="4902826"/>
            <a:ext cx="914400" cy="914400"/>
          </a:xfrm>
          <a:prstGeom prst="rect">
            <a:avLst/>
          </a:prstGeom>
          <a:noFill/>
          <a:ln>
            <a:noFill/>
          </a:ln>
        </p:spPr>
      </p:pic>
      <p:pic>
        <p:nvPicPr>
          <p:cNvPr id="160" name="Google Shape;160;p13" descr="Strumenti"/>
          <p:cNvPicPr/>
          <p:nvPr/>
        </p:nvPicPr>
        <p:blipFill>
          <a:blip r:embed="rId5">
            <a:alphaModFix/>
          </a:blip>
          <a:stretch/>
        </p:blipFill>
        <p:spPr bwMode="auto">
          <a:xfrm>
            <a:off x="10613553" y="4902826"/>
            <a:ext cx="914400" cy="914400"/>
          </a:xfrm>
          <a:prstGeom prst="rect">
            <a:avLst/>
          </a:prstGeom>
          <a:noFill/>
          <a:ln>
            <a:noFill/>
          </a:ln>
        </p:spPr>
      </p:pic>
      <p:pic>
        <p:nvPicPr>
          <p:cNvPr id="161" name="Google Shape;161;p13" descr="Libri su uno scaffale"/>
          <p:cNvPicPr/>
          <p:nvPr/>
        </p:nvPicPr>
        <p:blipFill>
          <a:blip r:embed="rId6">
            <a:alphaModFix/>
          </a:blip>
          <a:stretch/>
        </p:blipFill>
        <p:spPr bwMode="auto">
          <a:xfrm>
            <a:off x="8226074" y="4902826"/>
            <a:ext cx="914400" cy="914400"/>
          </a:xfrm>
          <a:prstGeom prst="rect">
            <a:avLst/>
          </a:prstGeom>
          <a:noFill/>
          <a:ln>
            <a:noFill/>
          </a:ln>
        </p:spPr>
      </p:pic>
      <p:sp>
        <p:nvSpPr>
          <p:cNvPr id="162" name="Google Shape;162;p13"/>
          <p:cNvSpPr txBox="1"/>
          <p:nvPr/>
        </p:nvSpPr>
        <p:spPr bwMode="auto">
          <a:xfrm>
            <a:off x="208012" y="4246518"/>
            <a:ext cx="1946098" cy="522599"/>
          </a:xfrm>
          <a:prstGeom prst="rect">
            <a:avLst/>
          </a:prstGeom>
          <a:noFill/>
          <a:ln>
            <a:noFill/>
          </a:ln>
        </p:spPr>
        <p:txBody>
          <a:bodyPr spcFirstLastPara="1" wrap="square" lIns="0" tIns="0" rIns="0" bIns="0" anchor="b" anchorCtr="0">
            <a:normAutofit/>
          </a:bodyPr>
          <a:lstStyle/>
          <a:p>
            <a:pPr marL="0" marR="0" lvl="0" indent="0" algn="ctr">
              <a:lnSpc>
                <a:spcPct val="90000"/>
              </a:lnSpc>
              <a:spcBef>
                <a:spcPts val="0"/>
              </a:spcBef>
              <a:spcAft>
                <a:spcPts val="0"/>
              </a:spcAft>
              <a:buClr>
                <a:srgbClr val="0070C0"/>
              </a:buClr>
              <a:buSzPts val="2000"/>
              <a:buFont typeface="Century Gothic"/>
              <a:buNone/>
              <a:defRPr/>
            </a:pPr>
            <a:r>
              <a:rPr lang="it-IT" sz="2000" b="1" i="0" u="none" strike="noStrike" cap="none">
                <a:solidFill>
                  <a:srgbClr val="0070C0"/>
                </a:solidFill>
                <a:latin typeface="Calibri"/>
                <a:ea typeface="Calibri"/>
                <a:cs typeface="Calibri"/>
              </a:rPr>
              <a:t>Competences</a:t>
            </a:r>
            <a:endParaRPr sz="1800" b="1" i="0" u="none" strike="noStrike" cap="none">
              <a:solidFill>
                <a:srgbClr val="0070C0"/>
              </a:solidFill>
              <a:latin typeface="Calibri"/>
              <a:ea typeface="Calibri"/>
              <a:cs typeface="Calibri"/>
            </a:endParaRPr>
          </a:p>
        </p:txBody>
      </p:sp>
      <p:sp>
        <p:nvSpPr>
          <p:cNvPr id="163" name="Google Shape;163;p13"/>
          <p:cNvSpPr txBox="1"/>
          <p:nvPr/>
        </p:nvSpPr>
        <p:spPr bwMode="auto">
          <a:xfrm>
            <a:off x="2772776" y="4246518"/>
            <a:ext cx="1946098" cy="522599"/>
          </a:xfrm>
          <a:prstGeom prst="rect">
            <a:avLst/>
          </a:prstGeom>
          <a:noFill/>
          <a:ln>
            <a:noFill/>
          </a:ln>
        </p:spPr>
        <p:txBody>
          <a:bodyPr spcFirstLastPara="1" wrap="square" lIns="0" tIns="0" rIns="0" bIns="0" anchor="b" anchorCtr="0">
            <a:normAutofit lnSpcReduction="10000"/>
          </a:bodyPr>
          <a:lstStyle/>
          <a:p>
            <a:pPr marL="0" marR="0" lvl="0" indent="0" algn="ctr">
              <a:lnSpc>
                <a:spcPct val="90000"/>
              </a:lnSpc>
              <a:spcBef>
                <a:spcPts val="0"/>
              </a:spcBef>
              <a:spcAft>
                <a:spcPts val="0"/>
              </a:spcAft>
              <a:buClr>
                <a:srgbClr val="0070C0"/>
              </a:buClr>
              <a:buSzPts val="2000"/>
              <a:buFont typeface="Century Gothic"/>
              <a:buNone/>
              <a:defRPr/>
            </a:pPr>
            <a:r>
              <a:rPr lang="it-IT" sz="2000" b="1" i="0" u="none" strike="noStrike" cap="none">
                <a:solidFill>
                  <a:srgbClr val="0070C0"/>
                </a:solidFill>
                <a:latin typeface="Calibri"/>
                <a:ea typeface="Calibri"/>
                <a:cs typeface="Calibri"/>
              </a:rPr>
              <a:t>People and Institutions</a:t>
            </a:r>
            <a:endParaRPr sz="1800" b="1" i="0" u="none" strike="noStrike" cap="none">
              <a:solidFill>
                <a:srgbClr val="0070C0"/>
              </a:solidFill>
              <a:latin typeface="Calibri"/>
              <a:ea typeface="Calibri"/>
              <a:cs typeface="Calibri"/>
            </a:endParaRPr>
          </a:p>
        </p:txBody>
      </p:sp>
      <p:sp>
        <p:nvSpPr>
          <p:cNvPr id="164" name="Google Shape;164;p13"/>
          <p:cNvSpPr txBox="1"/>
          <p:nvPr/>
        </p:nvSpPr>
        <p:spPr bwMode="auto">
          <a:xfrm>
            <a:off x="5234555" y="4246518"/>
            <a:ext cx="1946098" cy="522599"/>
          </a:xfrm>
          <a:prstGeom prst="rect">
            <a:avLst/>
          </a:prstGeom>
          <a:noFill/>
          <a:ln>
            <a:noFill/>
          </a:ln>
        </p:spPr>
        <p:txBody>
          <a:bodyPr spcFirstLastPara="1" wrap="square" lIns="0" tIns="0" rIns="0" bIns="0" anchor="b" anchorCtr="0">
            <a:normAutofit/>
          </a:bodyPr>
          <a:lstStyle/>
          <a:p>
            <a:pPr marL="0" marR="0" lvl="0" indent="0" algn="ctr">
              <a:lnSpc>
                <a:spcPct val="90000"/>
              </a:lnSpc>
              <a:spcBef>
                <a:spcPts val="0"/>
              </a:spcBef>
              <a:spcAft>
                <a:spcPts val="0"/>
              </a:spcAft>
              <a:buClr>
                <a:srgbClr val="0070C0"/>
              </a:buClr>
              <a:buSzPts val="2000"/>
              <a:buFont typeface="Century Gothic"/>
              <a:buNone/>
              <a:defRPr/>
            </a:pPr>
            <a:r>
              <a:rPr lang="it-IT" sz="2000" b="1" i="0" u="none" strike="noStrike" cap="none">
                <a:solidFill>
                  <a:srgbClr val="0070C0"/>
                </a:solidFill>
                <a:latin typeface="Calibri"/>
                <a:ea typeface="Calibri"/>
                <a:cs typeface="Calibri"/>
              </a:rPr>
              <a:t>Services</a:t>
            </a:r>
            <a:endParaRPr sz="1800" b="1" i="0" u="none" strike="noStrike" cap="none">
              <a:solidFill>
                <a:srgbClr val="0070C0"/>
              </a:solidFill>
              <a:latin typeface="Calibri"/>
              <a:ea typeface="Calibri"/>
              <a:cs typeface="Calibri"/>
            </a:endParaRPr>
          </a:p>
        </p:txBody>
      </p:sp>
      <p:sp>
        <p:nvSpPr>
          <p:cNvPr id="165" name="Google Shape;165;p13"/>
          <p:cNvSpPr txBox="1"/>
          <p:nvPr/>
        </p:nvSpPr>
        <p:spPr bwMode="auto">
          <a:xfrm>
            <a:off x="7799320" y="4246518"/>
            <a:ext cx="1946098" cy="522599"/>
          </a:xfrm>
          <a:prstGeom prst="rect">
            <a:avLst/>
          </a:prstGeom>
          <a:noFill/>
          <a:ln>
            <a:noFill/>
          </a:ln>
        </p:spPr>
        <p:txBody>
          <a:bodyPr spcFirstLastPara="1" wrap="square" lIns="0" tIns="0" rIns="0" bIns="0" anchor="b" anchorCtr="0">
            <a:normAutofit/>
          </a:bodyPr>
          <a:lstStyle/>
          <a:p>
            <a:pPr marL="0" marR="0" lvl="0" indent="0" algn="ctr">
              <a:lnSpc>
                <a:spcPct val="90000"/>
              </a:lnSpc>
              <a:spcBef>
                <a:spcPts val="0"/>
              </a:spcBef>
              <a:spcAft>
                <a:spcPts val="0"/>
              </a:spcAft>
              <a:buClr>
                <a:srgbClr val="0070C0"/>
              </a:buClr>
              <a:buSzPts val="2000"/>
              <a:buFont typeface="Century Gothic"/>
              <a:buNone/>
              <a:defRPr/>
            </a:pPr>
            <a:r>
              <a:rPr lang="it-IT" sz="2000" b="1" i="0" u="none" strike="noStrike" cap="none">
                <a:solidFill>
                  <a:srgbClr val="0070C0"/>
                </a:solidFill>
                <a:latin typeface="Calibri"/>
                <a:ea typeface="Calibri"/>
                <a:cs typeface="Calibri"/>
              </a:rPr>
              <a:t>Resources</a:t>
            </a:r>
            <a:endParaRPr sz="1800" b="1" i="0" u="none" strike="noStrike" cap="none">
              <a:solidFill>
                <a:srgbClr val="0070C0"/>
              </a:solidFill>
              <a:latin typeface="Calibri"/>
              <a:ea typeface="Calibri"/>
              <a:cs typeface="Calibri"/>
            </a:endParaRPr>
          </a:p>
        </p:txBody>
      </p:sp>
      <p:sp>
        <p:nvSpPr>
          <p:cNvPr id="166" name="Google Shape;166;p13"/>
          <p:cNvSpPr txBox="1"/>
          <p:nvPr/>
        </p:nvSpPr>
        <p:spPr bwMode="auto">
          <a:xfrm>
            <a:off x="10095144" y="4246518"/>
            <a:ext cx="1946098" cy="522599"/>
          </a:xfrm>
          <a:prstGeom prst="rect">
            <a:avLst/>
          </a:prstGeom>
          <a:noFill/>
          <a:ln>
            <a:noFill/>
          </a:ln>
        </p:spPr>
        <p:txBody>
          <a:bodyPr spcFirstLastPara="1" wrap="square" lIns="0" tIns="0" rIns="0" bIns="0" anchor="b" anchorCtr="0">
            <a:normAutofit/>
          </a:bodyPr>
          <a:lstStyle/>
          <a:p>
            <a:pPr marL="0" marR="0" lvl="0" indent="0" algn="ctr">
              <a:lnSpc>
                <a:spcPct val="90000"/>
              </a:lnSpc>
              <a:spcBef>
                <a:spcPts val="0"/>
              </a:spcBef>
              <a:spcAft>
                <a:spcPts val="0"/>
              </a:spcAft>
              <a:buClr>
                <a:srgbClr val="0070C0"/>
              </a:buClr>
              <a:buSzPts val="2000"/>
              <a:buFont typeface="Century Gothic"/>
              <a:buNone/>
              <a:defRPr/>
            </a:pPr>
            <a:r>
              <a:rPr lang="it-IT" sz="2000" b="1" i="0" u="none" strike="noStrike" cap="none">
                <a:solidFill>
                  <a:srgbClr val="0070C0"/>
                </a:solidFill>
                <a:latin typeface="Calibri"/>
                <a:ea typeface="Calibri"/>
                <a:cs typeface="Calibri"/>
              </a:rPr>
              <a:t>Operational Tools</a:t>
            </a:r>
            <a:endParaRPr sz="1800" b="1" i="0" u="none" strike="noStrike" cap="none">
              <a:solidFill>
                <a:srgbClr val="0070C0"/>
              </a:solidFill>
              <a:latin typeface="Calibri"/>
              <a:ea typeface="Calibri"/>
              <a:cs typeface="Calibri"/>
            </a:endParaRPr>
          </a:p>
        </p:txBody>
      </p:sp>
      <p:grpSp>
        <p:nvGrpSpPr>
          <p:cNvPr id="167" name="Google Shape;167;p13"/>
          <p:cNvGrpSpPr/>
          <p:nvPr/>
        </p:nvGrpSpPr>
        <p:grpSpPr bwMode="auto">
          <a:xfrm>
            <a:off x="3111283" y="4843103"/>
            <a:ext cx="1254234" cy="1033847"/>
            <a:chOff x="3195588" y="5058064"/>
            <a:chExt cx="1254234" cy="1033847"/>
          </a:xfrm>
        </p:grpSpPr>
        <p:pic>
          <p:nvPicPr>
            <p:cNvPr id="168" name="Google Shape;168;p13" descr="Utente"/>
            <p:cNvPicPr/>
            <p:nvPr/>
          </p:nvPicPr>
          <p:blipFill>
            <a:blip r:embed="rId7">
              <a:alphaModFix/>
            </a:blip>
            <a:stretch/>
          </p:blipFill>
          <p:spPr bwMode="auto">
            <a:xfrm>
              <a:off x="3195588" y="5177511"/>
              <a:ext cx="914400" cy="914400"/>
            </a:xfrm>
            <a:prstGeom prst="rect">
              <a:avLst/>
            </a:prstGeom>
            <a:noFill/>
            <a:ln>
              <a:noFill/>
            </a:ln>
          </p:spPr>
        </p:pic>
        <p:pic>
          <p:nvPicPr>
            <p:cNvPr id="169" name="Google Shape;169;p13" descr="Tribunale"/>
            <p:cNvPicPr/>
            <p:nvPr/>
          </p:nvPicPr>
          <p:blipFill>
            <a:blip r:embed="rId8">
              <a:alphaModFix/>
            </a:blip>
            <a:stretch/>
          </p:blipFill>
          <p:spPr bwMode="auto">
            <a:xfrm>
              <a:off x="3864614" y="5058064"/>
              <a:ext cx="585208" cy="585208"/>
            </a:xfrm>
            <a:prstGeom prst="rect">
              <a:avLst/>
            </a:prstGeom>
            <a:noFill/>
            <a:ln>
              <a:noFill/>
            </a:ln>
          </p:spPr>
        </p:pic>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5" name="Google Shape;175;p29"/>
          <p:cNvPicPr/>
          <p:nvPr/>
        </p:nvPicPr>
        <p:blipFill>
          <a:blip r:embed="rId3">
            <a:alphaModFix/>
          </a:blip>
          <a:srcRect l="0" t="30634" r="0" b="31961"/>
          <a:stretch/>
        </p:blipFill>
        <p:spPr bwMode="auto">
          <a:xfrm>
            <a:off x="0" y="0"/>
            <a:ext cx="12192000" cy="6858001"/>
          </a:xfrm>
          <a:prstGeom prst="rect">
            <a:avLst/>
          </a:prstGeom>
          <a:noFill/>
          <a:ln>
            <a:noFill/>
          </a:ln>
        </p:spPr>
      </p:pic>
      <p:sp>
        <p:nvSpPr>
          <p:cNvPr id="176" name="Google Shape;176;p29"/>
          <p:cNvSpPr txBox="1">
            <a:spLocks noGrp="1"/>
          </p:cNvSpPr>
          <p:nvPr>
            <p:ph type="title"/>
          </p:nvPr>
        </p:nvSpPr>
        <p:spPr bwMode="auto">
          <a:xfrm>
            <a:off x="838198" y="365128"/>
            <a:ext cx="10515600" cy="1325700"/>
          </a:xfrm>
          <a:prstGeom prst="rect">
            <a:avLst/>
          </a:prstGeom>
          <a:noFill/>
          <a:ln>
            <a:noFill/>
          </a:ln>
        </p:spPr>
        <p:txBody>
          <a:bodyPr spcFirstLastPara="1" wrap="square" lIns="91400" tIns="45675" rIns="91400" bIns="45675" anchor="ctr" anchorCtr="0">
            <a:normAutofit/>
          </a:bodyPr>
          <a:lstStyle/>
          <a:p>
            <a:pPr marL="0" lvl="0" indent="0" algn="l">
              <a:lnSpc>
                <a:spcPct val="90000"/>
              </a:lnSpc>
              <a:spcBef>
                <a:spcPts val="0"/>
              </a:spcBef>
              <a:spcAft>
                <a:spcPts val="0"/>
              </a:spcAft>
              <a:buClr>
                <a:schemeClr val="accent2"/>
              </a:buClr>
              <a:buSzPts val="4400"/>
              <a:buFont typeface="Century Gothic"/>
              <a:buNone/>
              <a:defRPr/>
            </a:pPr>
            <a:r>
              <a:rPr lang="it-IT" sz="7200" b="1">
                <a:solidFill>
                  <a:schemeClr val="accent2"/>
                </a:solidFill>
                <a:latin typeface="Calibri"/>
                <a:ea typeface="Calibri"/>
                <a:cs typeface="Calibri"/>
              </a:rPr>
              <a:t>Link with local networks</a:t>
            </a:r>
            <a:endParaRPr sz="7200">
              <a:latin typeface="Calibri"/>
              <a:ea typeface="Calibri"/>
              <a:cs typeface="Calibri"/>
            </a:endParaRPr>
          </a:p>
        </p:txBody>
      </p:sp>
      <p:sp>
        <p:nvSpPr>
          <p:cNvPr id="177" name="Google Shape;177;p29"/>
          <p:cNvSpPr txBox="1"/>
          <p:nvPr/>
        </p:nvSpPr>
        <p:spPr bwMode="auto">
          <a:xfrm>
            <a:off x="8576899" y="4292124"/>
            <a:ext cx="3411900" cy="2362500"/>
          </a:xfrm>
          <a:prstGeom prst="rect">
            <a:avLst/>
          </a:prstGeom>
          <a:noFill/>
          <a:ln>
            <a:noFill/>
          </a:ln>
        </p:spPr>
        <p:txBody>
          <a:bodyPr spcFirstLastPara="1" wrap="square" lIns="91400" tIns="45675" rIns="91400" bIns="45675" anchor="t" anchorCtr="0">
            <a:normAutofit lnSpcReduction="10000"/>
          </a:bodyPr>
          <a:lstStyle/>
          <a:p>
            <a:pPr marL="0" marR="0" lvl="0" indent="0" algn="r">
              <a:lnSpc>
                <a:spcPct val="90000"/>
              </a:lnSpc>
              <a:spcBef>
                <a:spcPts val="0"/>
              </a:spcBef>
              <a:spcAft>
                <a:spcPts val="0"/>
              </a:spcAft>
              <a:buClr>
                <a:schemeClr val="accent2"/>
              </a:buClr>
              <a:buSzPts val="2800"/>
              <a:buFont typeface="Arial"/>
              <a:buNone/>
              <a:defRPr/>
            </a:pPr>
            <a:r>
              <a:rPr lang="it-IT" sz="2800" b="1" i="0" u="none" strike="noStrike" cap="none">
                <a:solidFill>
                  <a:schemeClr val="accent2"/>
                </a:solidFill>
                <a:latin typeface="Calibri"/>
                <a:ea typeface="Calibri"/>
                <a:cs typeface="Calibri"/>
              </a:rPr>
              <a:t>Skills4EOSC Competence Centres can be built involving local members that are not part of the Consortium </a:t>
            </a:r>
            <a:endParaRPr sz="2800" b="0" i="0" u="none" strike="noStrike" cap="none">
              <a:solidFill>
                <a:schemeClr val="dk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2" name="Google Shape;182;p22"/>
          <p:cNvSpPr txBox="1">
            <a:spLocks noGrp="1"/>
          </p:cNvSpPr>
          <p:nvPr>
            <p:ph type="title" idx="4294967295"/>
          </p:nvPr>
        </p:nvSpPr>
        <p:spPr bwMode="auto">
          <a:xfrm>
            <a:off x="500315" y="2677223"/>
            <a:ext cx="11282038" cy="2158798"/>
          </a:xfrm>
          <a:prstGeom prst="rect">
            <a:avLst/>
          </a:prstGeom>
          <a:noFill/>
          <a:ln>
            <a:noFill/>
          </a:ln>
        </p:spPr>
        <p:txBody>
          <a:bodyPr spcFirstLastPara="1" wrap="square" lIns="91400" tIns="45675" rIns="91400" bIns="45675" anchor="b" anchorCtr="0">
            <a:normAutofit/>
          </a:bodyPr>
          <a:lstStyle/>
          <a:p>
            <a:pPr marL="0" marR="0" lvl="0" indent="0" algn="l">
              <a:lnSpc>
                <a:spcPct val="90000"/>
              </a:lnSpc>
              <a:spcBef>
                <a:spcPts val="0"/>
              </a:spcBef>
              <a:spcAft>
                <a:spcPts val="0"/>
              </a:spcAft>
              <a:buClr>
                <a:srgbClr val="0070C0"/>
              </a:buClr>
              <a:buSzPts val="4800"/>
              <a:buFont typeface="Century Gothic"/>
              <a:buNone/>
              <a:defRPr/>
            </a:pPr>
            <a:r>
              <a:rPr lang="it-IT" sz="4800" b="0" i="0" u="none" strike="noStrike" cap="none">
                <a:solidFill>
                  <a:srgbClr val="0070C0"/>
                </a:solidFill>
                <a:latin typeface="Century Gothic"/>
                <a:ea typeface="Century Gothic"/>
                <a:cs typeface="Century Gothic"/>
              </a:rPr>
              <a:t>Skills4EOSC </a:t>
            </a:r>
            <a:br>
              <a:rPr lang="it-IT" sz="4800" b="0" i="0" u="none" strike="noStrike" cap="none">
                <a:solidFill>
                  <a:srgbClr val="0070C0"/>
                </a:solidFill>
                <a:latin typeface="Century Gothic"/>
                <a:ea typeface="Century Gothic"/>
                <a:cs typeface="Century Gothic"/>
              </a:rPr>
            </a:br>
            <a:r>
              <a:rPr lang="it-IT" sz="4800" b="0" i="0" u="none" strike="noStrike" cap="none">
                <a:solidFill>
                  <a:srgbClr val="0070C0"/>
                </a:solidFill>
                <a:latin typeface="Century Gothic"/>
                <a:ea typeface="Century Gothic"/>
                <a:cs typeface="Century Gothic"/>
              </a:rPr>
              <a:t>methodology for competences harmonisation</a:t>
            </a:r>
            <a:endParaRPr>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Tema di Office">
  <a:themeElements>
    <a:clrScheme name="Skills4Eosc">
      <a:dk1>
        <a:srgbClr val="000000"/>
      </a:dk1>
      <a:lt1>
        <a:srgbClr val="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Tema di Office">
  <a:themeElements>
    <a:clrScheme name="Skills4Eosc">
      <a:dk1>
        <a:srgbClr val="000000"/>
      </a:dk1>
      <a:lt1>
        <a:srgbClr val="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onlyoffice/8.0.0.99</Application>
  <DocSecurity>0</DocSecurity>
  <PresentationFormat>Widescreen</PresentationFormat>
  <Paragraphs>0</Paragraphs>
  <Slides>37</Slides>
  <Notes>37</Notes>
  <HiddenSlides>0</HiddenSlides>
  <MMClips>2</MMClips>
  <ScaleCrop>0</ScaleCrop>
  <HeadingPairs>
    <vt:vector size="4" baseType="variant">
      <vt:variant>
        <vt:lpstr>Theme</vt:lpstr>
      </vt:variant>
      <vt:variant>
        <vt:i4>1</vt:i4>
      </vt:variant>
      <vt:variant>
        <vt:lpstr>Slide Titles</vt:lpstr>
      </vt:variant>
      <vt:variant>
        <vt:i4>37</vt:i4>
      </vt:variant>
    </vt:vector>
  </HeadingPairs>
  <TitlesOfParts>
    <vt:vector size="3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Skills4EOSC  outcomes and resources </dc:title>
  <dc:subject/>
  <dc:creator>Federica Tanlongo</dc:creator>
  <cp:keywords/>
  <dc:description/>
  <dc:identifier/>
  <dc:language/>
  <cp:lastModifiedBy>Sonja Filiposka</cp:lastModifiedBy>
  <cp:revision>5</cp:revision>
  <dcterms:created xsi:type="dcterms:W3CDTF">2022-09-22T13:19:16Z</dcterms:created>
  <dcterms:modified xsi:type="dcterms:W3CDTF">2024-09-17T09:47:16Z</dcterms:modified>
  <cp:category/>
  <cp:contentStatus/>
  <cp:version/>
</cp:coreProperties>
</file>